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sldIdLst>
    <p:sldId id="256" r:id="rId2"/>
    <p:sldId id="258" r:id="rId3"/>
    <p:sldId id="263" r:id="rId4"/>
    <p:sldId id="259" r:id="rId5"/>
    <p:sldId id="260" r:id="rId6"/>
    <p:sldId id="261" r:id="rId7"/>
    <p:sldId id="262" r:id="rId8"/>
    <p:sldId id="264" r:id="rId9"/>
    <p:sldId id="271" r:id="rId10"/>
    <p:sldId id="269"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11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272661-0B5B-4C3B-A84E-AA0C35F6FCAD}" type="datetimeFigureOut">
              <a:rPr lang="en-IN" smtClean="0"/>
              <a:t>20-01-2025</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3025994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272661-0B5B-4C3B-A84E-AA0C35F6FCAD}"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1223455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272661-0B5B-4C3B-A84E-AA0C35F6FCAD}"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22232875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272661-0B5B-4C3B-A84E-AA0C35F6FCAD}"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14531835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272661-0B5B-4C3B-A84E-AA0C35F6FCAD}"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794280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272661-0B5B-4C3B-A84E-AA0C35F6FCAD}"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1248230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272661-0B5B-4C3B-A84E-AA0C35F6FCAD}"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2500562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272661-0B5B-4C3B-A84E-AA0C35F6FCAD}"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3442564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272661-0B5B-4C3B-A84E-AA0C35F6FCAD}"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3396962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272661-0B5B-4C3B-A84E-AA0C35F6FCAD}"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3300468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272661-0B5B-4C3B-A84E-AA0C35F6FCAD}"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2881388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272661-0B5B-4C3B-A84E-AA0C35F6FCAD}"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2806394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272661-0B5B-4C3B-A84E-AA0C35F6FCAD}" type="datetimeFigureOut">
              <a:rPr lang="en-IN" smtClean="0"/>
              <a:t>20-01-2025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82986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272661-0B5B-4C3B-A84E-AA0C35F6FCAD}" type="datetimeFigureOut">
              <a:rPr lang="en-IN" smtClean="0"/>
              <a:t>20-01-2025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851235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72661-0B5B-4C3B-A84E-AA0C35F6FCAD}" type="datetimeFigureOut">
              <a:rPr lang="en-IN" smtClean="0"/>
              <a:t>20-01-2025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1292490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272661-0B5B-4C3B-A84E-AA0C35F6FCAD}"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3979246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272661-0B5B-4C3B-A84E-AA0C35F6FCAD}"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E657AE2-1AC0-4533-B774-2FB934A9F673}" type="slidenum">
              <a:rPr lang="en-IN" smtClean="0"/>
              <a:t>‹#›</a:t>
            </a:fld>
            <a:endParaRPr lang="en-IN"/>
          </a:p>
        </p:txBody>
      </p:sp>
    </p:spTree>
    <p:extLst>
      <p:ext uri="{BB962C8B-B14F-4D97-AF65-F5344CB8AC3E}">
        <p14:creationId xmlns:p14="http://schemas.microsoft.com/office/powerpoint/2010/main" val="1044718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3272661-0B5B-4C3B-A84E-AA0C35F6FCAD}" type="datetimeFigureOut">
              <a:rPr lang="en-IN" smtClean="0"/>
              <a:t>20-01-2025</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E657AE2-1AC0-4533-B774-2FB934A9F673}" type="slidenum">
              <a:rPr lang="en-IN" smtClean="0"/>
              <a:t>‹#›</a:t>
            </a:fld>
            <a:endParaRPr lang="en-IN"/>
          </a:p>
        </p:txBody>
      </p:sp>
    </p:spTree>
    <p:extLst>
      <p:ext uri="{BB962C8B-B14F-4D97-AF65-F5344CB8AC3E}">
        <p14:creationId xmlns:p14="http://schemas.microsoft.com/office/powerpoint/2010/main" val="4089105250"/>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scribbr.com/statistics/statistical-significance/" TargetMode="External"/><Relationship Id="rId2" Type="http://schemas.openxmlformats.org/officeDocument/2006/relationships/hyperlink" Target="https://www.scribbr.com/statistics/test-statistic/"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42375" y="0"/>
            <a:ext cx="8045793" cy="923330"/>
          </a:xfrm>
          <a:prstGeom prst="rect">
            <a:avLst/>
          </a:prstGeom>
          <a:noFill/>
        </p:spPr>
        <p:txBody>
          <a:bodyPr wrap="none" lIns="91440" tIns="45720" rIns="91440" bIns="45720">
            <a:spAutoFit/>
          </a:bodyPr>
          <a:lstStyle/>
          <a:p>
            <a:pPr algn="ctr"/>
            <a:r>
              <a:rPr lang="en-US" sz="5400" dirty="0">
                <a:ln w="0"/>
                <a:effectLst>
                  <a:outerShdw blurRad="38100" dist="19050" dir="2700000" algn="tl" rotWithShape="0">
                    <a:schemeClr val="dk1">
                      <a:alpha val="40000"/>
                    </a:schemeClr>
                  </a:outerShdw>
                </a:effectLst>
                <a:latin typeface="Bahnschrift Condensed" panose="020B0502040204020203" pitchFamily="34" charset="0"/>
              </a:rPr>
              <a:t>KARL PEARSON’S CHI-SQUARE TEST</a:t>
            </a:r>
            <a:endParaRPr lang="en-US" sz="5400" b="0" cap="none" spc="0" dirty="0">
              <a:ln w="0"/>
              <a:solidFill>
                <a:schemeClr val="tx1"/>
              </a:solidFill>
              <a:effectLst>
                <a:outerShdw blurRad="38100" dist="19050" dir="2700000" algn="tl" rotWithShape="0">
                  <a:schemeClr val="dk1">
                    <a:alpha val="40000"/>
                  </a:schemeClr>
                </a:outerShdw>
              </a:effectLst>
              <a:latin typeface="Bahnschrift Condensed" panose="020B0502040204020203" pitchFamily="34" charset="0"/>
            </a:endParaRPr>
          </a:p>
        </p:txBody>
      </p:sp>
      <p:sp>
        <p:nvSpPr>
          <p:cNvPr id="5" name="TextBox 4"/>
          <p:cNvSpPr txBox="1"/>
          <p:nvPr/>
        </p:nvSpPr>
        <p:spPr>
          <a:xfrm>
            <a:off x="4174109" y="1200727"/>
            <a:ext cx="5182327" cy="369332"/>
          </a:xfrm>
          <a:prstGeom prst="rect">
            <a:avLst/>
          </a:prstGeom>
          <a:noFill/>
        </p:spPr>
        <p:txBody>
          <a:bodyPr wrap="square" rtlCol="0">
            <a:spAutoFit/>
          </a:bodyPr>
          <a:lstStyle/>
          <a:p>
            <a:r>
              <a:rPr lang="en-IN" b="1" i="1" dirty="0">
                <a:latin typeface="Arial Black" panose="020B0A04020102020204" pitchFamily="34" charset="0"/>
              </a:rPr>
              <a:t>SUBJECT - RESEARCH METHODOLOGY</a:t>
            </a:r>
          </a:p>
        </p:txBody>
      </p:sp>
      <p:sp>
        <p:nvSpPr>
          <p:cNvPr id="6" name="TextBox 5"/>
          <p:cNvSpPr txBox="1"/>
          <p:nvPr/>
        </p:nvSpPr>
        <p:spPr>
          <a:xfrm>
            <a:off x="6096002" y="5181600"/>
            <a:ext cx="6243782" cy="1292662"/>
          </a:xfrm>
          <a:prstGeom prst="rect">
            <a:avLst/>
          </a:prstGeom>
          <a:noFill/>
        </p:spPr>
        <p:txBody>
          <a:bodyPr wrap="square" rtlCol="0">
            <a:spAutoFit/>
          </a:bodyPr>
          <a:lstStyle/>
          <a:p>
            <a:pPr algn="ctr"/>
            <a:r>
              <a:rPr lang="en-US" sz="2400" dirty="0">
                <a:solidFill>
                  <a:srgbClr val="FF0000"/>
                </a:solidFill>
              </a:rPr>
              <a:t>Dr. </a:t>
            </a:r>
            <a:r>
              <a:rPr lang="en-US" sz="2400" dirty="0" err="1">
                <a:solidFill>
                  <a:srgbClr val="FF0000"/>
                </a:solidFill>
              </a:rPr>
              <a:t>Srinibash</a:t>
            </a:r>
            <a:r>
              <a:rPr lang="en-US" sz="2400" dirty="0">
                <a:solidFill>
                  <a:srgbClr val="FF0000"/>
                </a:solidFill>
              </a:rPr>
              <a:t> Dash</a:t>
            </a:r>
          </a:p>
          <a:p>
            <a:pPr algn="ctr"/>
            <a:r>
              <a:rPr lang="en-US" sz="1800" dirty="0">
                <a:solidFill>
                  <a:srgbClr val="FF0000"/>
                </a:solidFill>
              </a:rPr>
              <a:t>Associate Professor &amp; Head</a:t>
            </a:r>
          </a:p>
          <a:p>
            <a:pPr algn="ctr"/>
            <a:r>
              <a:rPr lang="en-US" sz="1800" dirty="0">
                <a:solidFill>
                  <a:srgbClr val="FF0000"/>
                </a:solidFill>
              </a:rPr>
              <a:t>School of Management</a:t>
            </a:r>
          </a:p>
          <a:p>
            <a:pPr algn="ctr"/>
            <a:r>
              <a:rPr lang="en-US" sz="1800" dirty="0">
                <a:solidFill>
                  <a:srgbClr val="FF0000"/>
                </a:solidFill>
              </a:rPr>
              <a:t>Gangadhar </a:t>
            </a:r>
            <a:r>
              <a:rPr lang="en-US" sz="1800" dirty="0" err="1">
                <a:solidFill>
                  <a:srgbClr val="FF0000"/>
                </a:solidFill>
              </a:rPr>
              <a:t>Meher</a:t>
            </a:r>
            <a:r>
              <a:rPr lang="en-US" sz="1800" dirty="0">
                <a:solidFill>
                  <a:srgbClr val="FF0000"/>
                </a:solidFill>
              </a:rPr>
              <a:t> University</a:t>
            </a:r>
          </a:p>
        </p:txBody>
      </p:sp>
      <p:sp>
        <p:nvSpPr>
          <p:cNvPr id="2" name="TextBox 1"/>
          <p:cNvSpPr txBox="1"/>
          <p:nvPr/>
        </p:nvSpPr>
        <p:spPr>
          <a:xfrm>
            <a:off x="2844800" y="2355273"/>
            <a:ext cx="7943368" cy="1323439"/>
          </a:xfrm>
          <a:prstGeom prst="rect">
            <a:avLst/>
          </a:prstGeom>
          <a:noFill/>
        </p:spPr>
        <p:txBody>
          <a:bodyPr wrap="square" rtlCol="0">
            <a:spAutoFit/>
          </a:bodyPr>
          <a:lstStyle/>
          <a:p>
            <a:r>
              <a:rPr lang="en-IN" sz="2000" b="1" dirty="0"/>
              <a:t>HYPOTHESIS QUESTION:-IS THERE ANY SIGNIFICANT RELATIONSHIP BETWEEN MARITAL STATUS AND EDUCATIONAL QUALIFICATION. </a:t>
            </a:r>
          </a:p>
          <a:p>
            <a:endParaRPr lang="en-IN" sz="2000" b="1" dirty="0"/>
          </a:p>
        </p:txBody>
      </p:sp>
    </p:spTree>
    <p:extLst>
      <p:ext uri="{BB962C8B-B14F-4D97-AF65-F5344CB8AC3E}">
        <p14:creationId xmlns:p14="http://schemas.microsoft.com/office/powerpoint/2010/main" val="1512921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1392" y="0"/>
            <a:ext cx="4103111"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HYPOTHESIS</a:t>
            </a:r>
          </a:p>
        </p:txBody>
      </p:sp>
      <p:sp>
        <p:nvSpPr>
          <p:cNvPr id="3" name="TextBox 2"/>
          <p:cNvSpPr txBox="1"/>
          <p:nvPr/>
        </p:nvSpPr>
        <p:spPr>
          <a:xfrm>
            <a:off x="1607127" y="1293091"/>
            <a:ext cx="8931564" cy="2308324"/>
          </a:xfrm>
          <a:prstGeom prst="rect">
            <a:avLst/>
          </a:prstGeom>
          <a:noFill/>
        </p:spPr>
        <p:txBody>
          <a:bodyPr wrap="square" rtlCol="0">
            <a:spAutoFit/>
          </a:bodyPr>
          <a:lstStyle/>
          <a:p>
            <a:r>
              <a:rPr lang="en-IN" dirty="0"/>
              <a:t>NULL HYPOTHESIS – There is NO relationship between marital status and educational qualification .</a:t>
            </a:r>
          </a:p>
          <a:p>
            <a:endParaRPr lang="en-IN" dirty="0"/>
          </a:p>
          <a:p>
            <a:r>
              <a:rPr lang="en-IN" dirty="0"/>
              <a:t>ALTERNATE HYPOTHESIS – There is a significant relation between marital status and educational qualification. </a:t>
            </a:r>
          </a:p>
          <a:p>
            <a:endParaRPr lang="en-IN" dirty="0"/>
          </a:p>
          <a:p>
            <a:r>
              <a:rPr lang="en-IN" dirty="0"/>
              <a:t>QUESTION : IS THERE ANY SIGNIFICANT RELATIONSHIP BETWEEN MARITAL STATUS AND EDUCATIONAL QUALIFICATION. </a:t>
            </a:r>
          </a:p>
        </p:txBody>
      </p:sp>
    </p:spTree>
    <p:extLst>
      <p:ext uri="{BB962C8B-B14F-4D97-AF65-F5344CB8AC3E}">
        <p14:creationId xmlns:p14="http://schemas.microsoft.com/office/powerpoint/2010/main" val="631559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8100" y="-86617"/>
            <a:ext cx="8045922" cy="769441"/>
          </a:xfrm>
          <a:prstGeom prst="rect">
            <a:avLst/>
          </a:prstGeom>
          <a:noFill/>
        </p:spPr>
        <p:txBody>
          <a:bodyPr wrap="none" lIns="91440" tIns="45720" rIns="91440" bIns="45720">
            <a:spAutoFit/>
          </a:bodyPr>
          <a:lstStyle/>
          <a:p>
            <a:pPr algn="ctr"/>
            <a:r>
              <a:rPr lang="en-US" sz="4400" b="1" cap="none" spc="0" dirty="0">
                <a:ln w="0"/>
                <a:solidFill>
                  <a:schemeClr val="tx1"/>
                </a:solidFill>
                <a:effectLst>
                  <a:outerShdw blurRad="38100" dist="19050" dir="2700000" algn="tl" rotWithShape="0">
                    <a:schemeClr val="dk1">
                      <a:alpha val="40000"/>
                    </a:schemeClr>
                  </a:outerShdw>
                </a:effectLst>
              </a:rPr>
              <a:t>EXAMPLES WITH REAL VALUES</a:t>
            </a:r>
          </a:p>
        </p:txBody>
      </p:sp>
      <p:graphicFrame>
        <p:nvGraphicFramePr>
          <p:cNvPr id="3" name="Table 2"/>
          <p:cNvGraphicFramePr>
            <a:graphicFrameLocks noGrp="1"/>
          </p:cNvGraphicFramePr>
          <p:nvPr>
            <p:extLst>
              <p:ext uri="{D42A27DB-BD31-4B8C-83A1-F6EECF244321}">
                <p14:modId xmlns:p14="http://schemas.microsoft.com/office/powerpoint/2010/main" val="2877868103"/>
              </p:ext>
            </p:extLst>
          </p:nvPr>
        </p:nvGraphicFramePr>
        <p:xfrm>
          <a:off x="2092035" y="1190721"/>
          <a:ext cx="8963308" cy="2123440"/>
        </p:xfrm>
        <a:graphic>
          <a:graphicData uri="http://schemas.openxmlformats.org/drawingml/2006/table">
            <a:tbl>
              <a:tblPr firstRow="1" bandRow="1">
                <a:tableStyleId>{5C22544A-7EE6-4342-B048-85BDC9FD1C3A}</a:tableStyleId>
              </a:tblPr>
              <a:tblGrid>
                <a:gridCol w="2041236">
                  <a:extLst>
                    <a:ext uri="{9D8B030D-6E8A-4147-A177-3AD203B41FA5}">
                      <a16:colId xmlns:a16="http://schemas.microsoft.com/office/drawing/2014/main" val="20000"/>
                    </a:ext>
                  </a:extLst>
                </a:gridCol>
                <a:gridCol w="1975930">
                  <a:extLst>
                    <a:ext uri="{9D8B030D-6E8A-4147-A177-3AD203B41FA5}">
                      <a16:colId xmlns:a16="http://schemas.microsoft.com/office/drawing/2014/main" val="20001"/>
                    </a:ext>
                  </a:extLst>
                </a:gridCol>
                <a:gridCol w="1694942">
                  <a:extLst>
                    <a:ext uri="{9D8B030D-6E8A-4147-A177-3AD203B41FA5}">
                      <a16:colId xmlns:a16="http://schemas.microsoft.com/office/drawing/2014/main" val="20002"/>
                    </a:ext>
                  </a:extLst>
                </a:gridCol>
                <a:gridCol w="1625600">
                  <a:extLst>
                    <a:ext uri="{9D8B030D-6E8A-4147-A177-3AD203B41FA5}">
                      <a16:colId xmlns:a16="http://schemas.microsoft.com/office/drawing/2014/main" val="20003"/>
                    </a:ext>
                  </a:extLst>
                </a:gridCol>
                <a:gridCol w="1625600">
                  <a:extLst>
                    <a:ext uri="{9D8B030D-6E8A-4147-A177-3AD203B41FA5}">
                      <a16:colId xmlns:a16="http://schemas.microsoft.com/office/drawing/2014/main" val="20004"/>
                    </a:ext>
                  </a:extLst>
                </a:gridCol>
              </a:tblGrid>
              <a:tr h="370840">
                <a:tc>
                  <a:txBody>
                    <a:bodyPr/>
                    <a:lstStyle/>
                    <a:p>
                      <a:r>
                        <a:rPr lang="en-IN" dirty="0"/>
                        <a:t>QUALIFICATION/MARITAL STATUS</a:t>
                      </a:r>
                    </a:p>
                  </a:txBody>
                  <a:tcPr/>
                </a:tc>
                <a:tc>
                  <a:txBody>
                    <a:bodyPr/>
                    <a:lstStyle/>
                    <a:p>
                      <a:r>
                        <a:rPr lang="en-IN" dirty="0"/>
                        <a:t>MIDDLE SCHOOL</a:t>
                      </a:r>
                    </a:p>
                  </a:txBody>
                  <a:tcPr/>
                </a:tc>
                <a:tc>
                  <a:txBody>
                    <a:bodyPr/>
                    <a:lstStyle/>
                    <a:p>
                      <a:r>
                        <a:rPr lang="en-IN" dirty="0"/>
                        <a:t>HIGH SCHOOL</a:t>
                      </a:r>
                    </a:p>
                  </a:txBody>
                  <a:tcPr/>
                </a:tc>
                <a:tc>
                  <a:txBody>
                    <a:bodyPr/>
                    <a:lstStyle/>
                    <a:p>
                      <a:r>
                        <a:rPr lang="en-IN" dirty="0"/>
                        <a:t>BACHAELORS DEGREE</a:t>
                      </a:r>
                    </a:p>
                  </a:txBody>
                  <a:tcPr/>
                </a:tc>
                <a:tc>
                  <a:txBody>
                    <a:bodyPr/>
                    <a:lstStyle/>
                    <a:p>
                      <a:r>
                        <a:rPr lang="en-IN" dirty="0"/>
                        <a:t>TOTAL</a:t>
                      </a:r>
                    </a:p>
                  </a:txBody>
                  <a:tcPr/>
                </a:tc>
                <a:extLst>
                  <a:ext uri="{0D108BD9-81ED-4DB2-BD59-A6C34878D82A}">
                    <a16:rowId xmlns:a16="http://schemas.microsoft.com/office/drawing/2014/main" val="10000"/>
                  </a:ext>
                </a:extLst>
              </a:tr>
              <a:tr h="370840">
                <a:tc>
                  <a:txBody>
                    <a:bodyPr/>
                    <a:lstStyle/>
                    <a:p>
                      <a:r>
                        <a:rPr lang="en-IN" dirty="0"/>
                        <a:t>NEVER MARRIED</a:t>
                      </a:r>
                    </a:p>
                  </a:txBody>
                  <a:tcPr/>
                </a:tc>
                <a:tc>
                  <a:txBody>
                    <a:bodyPr/>
                    <a:lstStyle/>
                    <a:p>
                      <a:r>
                        <a:rPr lang="en-IN" dirty="0"/>
                        <a:t>18</a:t>
                      </a:r>
                    </a:p>
                  </a:txBody>
                  <a:tcPr/>
                </a:tc>
                <a:tc>
                  <a:txBody>
                    <a:bodyPr/>
                    <a:lstStyle/>
                    <a:p>
                      <a:r>
                        <a:rPr lang="en-IN" dirty="0"/>
                        <a:t>36</a:t>
                      </a:r>
                    </a:p>
                  </a:txBody>
                  <a:tcPr/>
                </a:tc>
                <a:tc>
                  <a:txBody>
                    <a:bodyPr/>
                    <a:lstStyle/>
                    <a:p>
                      <a:r>
                        <a:rPr lang="en-IN" dirty="0"/>
                        <a:t>21</a:t>
                      </a:r>
                    </a:p>
                  </a:txBody>
                  <a:tcPr/>
                </a:tc>
                <a:tc>
                  <a:txBody>
                    <a:bodyPr/>
                    <a:lstStyle/>
                    <a:p>
                      <a:r>
                        <a:rPr lang="en-IN" dirty="0"/>
                        <a:t>75</a:t>
                      </a:r>
                    </a:p>
                  </a:txBody>
                  <a:tcPr/>
                </a:tc>
                <a:extLst>
                  <a:ext uri="{0D108BD9-81ED-4DB2-BD59-A6C34878D82A}">
                    <a16:rowId xmlns:a16="http://schemas.microsoft.com/office/drawing/2014/main" val="10001"/>
                  </a:ext>
                </a:extLst>
              </a:tr>
              <a:tr h="370840">
                <a:tc>
                  <a:txBody>
                    <a:bodyPr/>
                    <a:lstStyle/>
                    <a:p>
                      <a:r>
                        <a:rPr lang="en-IN" dirty="0"/>
                        <a:t>MARRIED</a:t>
                      </a:r>
                    </a:p>
                  </a:txBody>
                  <a:tcPr/>
                </a:tc>
                <a:tc>
                  <a:txBody>
                    <a:bodyPr/>
                    <a:lstStyle/>
                    <a:p>
                      <a:r>
                        <a:rPr lang="en-IN" dirty="0"/>
                        <a:t>12</a:t>
                      </a:r>
                    </a:p>
                  </a:txBody>
                  <a:tcPr/>
                </a:tc>
                <a:tc>
                  <a:txBody>
                    <a:bodyPr/>
                    <a:lstStyle/>
                    <a:p>
                      <a:r>
                        <a:rPr lang="en-IN" dirty="0"/>
                        <a:t>36</a:t>
                      </a:r>
                    </a:p>
                  </a:txBody>
                  <a:tcPr/>
                </a:tc>
                <a:tc>
                  <a:txBody>
                    <a:bodyPr/>
                    <a:lstStyle/>
                    <a:p>
                      <a:r>
                        <a:rPr lang="en-IN" dirty="0"/>
                        <a:t>45</a:t>
                      </a:r>
                    </a:p>
                  </a:txBody>
                  <a:tcPr/>
                </a:tc>
                <a:tc>
                  <a:txBody>
                    <a:bodyPr/>
                    <a:lstStyle/>
                    <a:p>
                      <a:r>
                        <a:rPr lang="en-IN" dirty="0"/>
                        <a:t>93</a:t>
                      </a:r>
                    </a:p>
                  </a:txBody>
                  <a:tcPr/>
                </a:tc>
                <a:extLst>
                  <a:ext uri="{0D108BD9-81ED-4DB2-BD59-A6C34878D82A}">
                    <a16:rowId xmlns:a16="http://schemas.microsoft.com/office/drawing/2014/main" val="10002"/>
                  </a:ext>
                </a:extLst>
              </a:tr>
              <a:tr h="370840">
                <a:tc>
                  <a:txBody>
                    <a:bodyPr/>
                    <a:lstStyle/>
                    <a:p>
                      <a:r>
                        <a:rPr lang="en-IN" dirty="0"/>
                        <a:t>DIVORCED</a:t>
                      </a:r>
                    </a:p>
                  </a:txBody>
                  <a:tcPr/>
                </a:tc>
                <a:tc>
                  <a:txBody>
                    <a:bodyPr/>
                    <a:lstStyle/>
                    <a:p>
                      <a:r>
                        <a:rPr lang="en-IN" dirty="0"/>
                        <a:t>6</a:t>
                      </a:r>
                    </a:p>
                  </a:txBody>
                  <a:tcPr/>
                </a:tc>
                <a:tc>
                  <a:txBody>
                    <a:bodyPr/>
                    <a:lstStyle/>
                    <a:p>
                      <a:r>
                        <a:rPr lang="en-IN" dirty="0"/>
                        <a:t>9</a:t>
                      </a:r>
                    </a:p>
                  </a:txBody>
                  <a:tcPr/>
                </a:tc>
                <a:tc>
                  <a:txBody>
                    <a:bodyPr/>
                    <a:lstStyle/>
                    <a:p>
                      <a:r>
                        <a:rPr lang="en-IN" dirty="0"/>
                        <a:t>9</a:t>
                      </a:r>
                    </a:p>
                  </a:txBody>
                  <a:tcPr/>
                </a:tc>
                <a:tc>
                  <a:txBody>
                    <a:bodyPr/>
                    <a:lstStyle/>
                    <a:p>
                      <a:r>
                        <a:rPr lang="en-IN" dirty="0"/>
                        <a:t>24</a:t>
                      </a:r>
                    </a:p>
                  </a:txBody>
                  <a:tcPr/>
                </a:tc>
                <a:extLst>
                  <a:ext uri="{0D108BD9-81ED-4DB2-BD59-A6C34878D82A}">
                    <a16:rowId xmlns:a16="http://schemas.microsoft.com/office/drawing/2014/main" val="10003"/>
                  </a:ext>
                </a:extLst>
              </a:tr>
              <a:tr h="370840">
                <a:tc>
                  <a:txBody>
                    <a:bodyPr/>
                    <a:lstStyle/>
                    <a:p>
                      <a:r>
                        <a:rPr lang="en-IN" dirty="0"/>
                        <a:t>TOTAL</a:t>
                      </a:r>
                    </a:p>
                  </a:txBody>
                  <a:tcPr/>
                </a:tc>
                <a:tc>
                  <a:txBody>
                    <a:bodyPr/>
                    <a:lstStyle/>
                    <a:p>
                      <a:r>
                        <a:rPr lang="en-IN" dirty="0"/>
                        <a:t>36</a:t>
                      </a:r>
                    </a:p>
                  </a:txBody>
                  <a:tcPr/>
                </a:tc>
                <a:tc>
                  <a:txBody>
                    <a:bodyPr/>
                    <a:lstStyle/>
                    <a:p>
                      <a:r>
                        <a:rPr lang="en-IN" dirty="0"/>
                        <a:t>81</a:t>
                      </a:r>
                    </a:p>
                  </a:txBody>
                  <a:tcPr/>
                </a:tc>
                <a:tc>
                  <a:txBody>
                    <a:bodyPr/>
                    <a:lstStyle/>
                    <a:p>
                      <a:r>
                        <a:rPr lang="en-IN" dirty="0"/>
                        <a:t>75</a:t>
                      </a:r>
                    </a:p>
                  </a:txBody>
                  <a:tcPr/>
                </a:tc>
                <a:tc>
                  <a:txBody>
                    <a:bodyPr/>
                    <a:lstStyle/>
                    <a:p>
                      <a:r>
                        <a:rPr lang="en-IN" dirty="0"/>
                        <a:t>192</a:t>
                      </a:r>
                    </a:p>
                  </a:txBody>
                  <a:tcPr/>
                </a:tc>
                <a:extLst>
                  <a:ext uri="{0D108BD9-81ED-4DB2-BD59-A6C34878D82A}">
                    <a16:rowId xmlns:a16="http://schemas.microsoft.com/office/drawing/2014/main" val="10004"/>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01886706"/>
              </p:ext>
            </p:extLst>
          </p:nvPr>
        </p:nvGraphicFramePr>
        <p:xfrm>
          <a:off x="2092035" y="4206393"/>
          <a:ext cx="8963308" cy="2123440"/>
        </p:xfrm>
        <a:graphic>
          <a:graphicData uri="http://schemas.openxmlformats.org/drawingml/2006/table">
            <a:tbl>
              <a:tblPr firstRow="1" bandRow="1">
                <a:tableStyleId>{5C22544A-7EE6-4342-B048-85BDC9FD1C3A}</a:tableStyleId>
              </a:tblPr>
              <a:tblGrid>
                <a:gridCol w="2041236">
                  <a:extLst>
                    <a:ext uri="{9D8B030D-6E8A-4147-A177-3AD203B41FA5}">
                      <a16:colId xmlns:a16="http://schemas.microsoft.com/office/drawing/2014/main" val="20000"/>
                    </a:ext>
                  </a:extLst>
                </a:gridCol>
                <a:gridCol w="1975930">
                  <a:extLst>
                    <a:ext uri="{9D8B030D-6E8A-4147-A177-3AD203B41FA5}">
                      <a16:colId xmlns:a16="http://schemas.microsoft.com/office/drawing/2014/main" val="20001"/>
                    </a:ext>
                  </a:extLst>
                </a:gridCol>
                <a:gridCol w="1694942">
                  <a:extLst>
                    <a:ext uri="{9D8B030D-6E8A-4147-A177-3AD203B41FA5}">
                      <a16:colId xmlns:a16="http://schemas.microsoft.com/office/drawing/2014/main" val="20002"/>
                    </a:ext>
                  </a:extLst>
                </a:gridCol>
                <a:gridCol w="1625600">
                  <a:extLst>
                    <a:ext uri="{9D8B030D-6E8A-4147-A177-3AD203B41FA5}">
                      <a16:colId xmlns:a16="http://schemas.microsoft.com/office/drawing/2014/main" val="20003"/>
                    </a:ext>
                  </a:extLst>
                </a:gridCol>
                <a:gridCol w="1625600">
                  <a:extLst>
                    <a:ext uri="{9D8B030D-6E8A-4147-A177-3AD203B41FA5}">
                      <a16:colId xmlns:a16="http://schemas.microsoft.com/office/drawing/2014/main" val="20004"/>
                    </a:ext>
                  </a:extLst>
                </a:gridCol>
              </a:tblGrid>
              <a:tr h="370840">
                <a:tc>
                  <a:txBody>
                    <a:bodyPr/>
                    <a:lstStyle/>
                    <a:p>
                      <a:r>
                        <a:rPr lang="en-IN" dirty="0"/>
                        <a:t>QUALIFICATION/MARITAL STATUS</a:t>
                      </a:r>
                    </a:p>
                  </a:txBody>
                  <a:tcPr/>
                </a:tc>
                <a:tc>
                  <a:txBody>
                    <a:bodyPr/>
                    <a:lstStyle/>
                    <a:p>
                      <a:r>
                        <a:rPr lang="en-IN" dirty="0"/>
                        <a:t>MIDDLE SCHOOL</a:t>
                      </a:r>
                    </a:p>
                  </a:txBody>
                  <a:tcPr/>
                </a:tc>
                <a:tc>
                  <a:txBody>
                    <a:bodyPr/>
                    <a:lstStyle/>
                    <a:p>
                      <a:r>
                        <a:rPr lang="en-IN" dirty="0"/>
                        <a:t>HIGH SCHOOL</a:t>
                      </a:r>
                    </a:p>
                  </a:txBody>
                  <a:tcPr/>
                </a:tc>
                <a:tc>
                  <a:txBody>
                    <a:bodyPr/>
                    <a:lstStyle/>
                    <a:p>
                      <a:r>
                        <a:rPr lang="en-IN" dirty="0"/>
                        <a:t>BACHAELORS</a:t>
                      </a:r>
                    </a:p>
                  </a:txBody>
                  <a:tcPr/>
                </a:tc>
                <a:tc>
                  <a:txBody>
                    <a:bodyPr/>
                    <a:lstStyle/>
                    <a:p>
                      <a:r>
                        <a:rPr lang="en-IN" dirty="0"/>
                        <a:t>TOTAL</a:t>
                      </a:r>
                    </a:p>
                  </a:txBody>
                  <a:tcPr/>
                </a:tc>
                <a:extLst>
                  <a:ext uri="{0D108BD9-81ED-4DB2-BD59-A6C34878D82A}">
                    <a16:rowId xmlns:a16="http://schemas.microsoft.com/office/drawing/2014/main" val="10000"/>
                  </a:ext>
                </a:extLst>
              </a:tr>
              <a:tr h="370840">
                <a:tc>
                  <a:txBody>
                    <a:bodyPr/>
                    <a:lstStyle/>
                    <a:p>
                      <a:r>
                        <a:rPr lang="en-IN" dirty="0"/>
                        <a:t>NEVER MARRIED</a:t>
                      </a:r>
                    </a:p>
                  </a:txBody>
                  <a:tcPr/>
                </a:tc>
                <a:tc>
                  <a:txBody>
                    <a:bodyPr/>
                    <a:lstStyle/>
                    <a:p>
                      <a:r>
                        <a:rPr lang="en-IN" dirty="0"/>
                        <a:t>14.06</a:t>
                      </a:r>
                    </a:p>
                  </a:txBody>
                  <a:tcPr/>
                </a:tc>
                <a:tc>
                  <a:txBody>
                    <a:bodyPr/>
                    <a:lstStyle/>
                    <a:p>
                      <a:r>
                        <a:rPr lang="en-IN" dirty="0"/>
                        <a:t>31.6</a:t>
                      </a:r>
                    </a:p>
                  </a:txBody>
                  <a:tcPr/>
                </a:tc>
                <a:tc>
                  <a:txBody>
                    <a:bodyPr/>
                    <a:lstStyle/>
                    <a:p>
                      <a:r>
                        <a:rPr lang="en-IN" dirty="0"/>
                        <a:t>29.2</a:t>
                      </a:r>
                    </a:p>
                  </a:txBody>
                  <a:tcPr/>
                </a:tc>
                <a:tc>
                  <a:txBody>
                    <a:bodyPr/>
                    <a:lstStyle/>
                    <a:p>
                      <a:r>
                        <a:rPr lang="en-IN" dirty="0"/>
                        <a:t>75</a:t>
                      </a:r>
                    </a:p>
                  </a:txBody>
                  <a:tcPr/>
                </a:tc>
                <a:extLst>
                  <a:ext uri="{0D108BD9-81ED-4DB2-BD59-A6C34878D82A}">
                    <a16:rowId xmlns:a16="http://schemas.microsoft.com/office/drawing/2014/main" val="10001"/>
                  </a:ext>
                </a:extLst>
              </a:tr>
              <a:tr h="370840">
                <a:tc>
                  <a:txBody>
                    <a:bodyPr/>
                    <a:lstStyle/>
                    <a:p>
                      <a:r>
                        <a:rPr lang="en-IN" dirty="0"/>
                        <a:t>MARRIED</a:t>
                      </a:r>
                    </a:p>
                  </a:txBody>
                  <a:tcPr/>
                </a:tc>
                <a:tc>
                  <a:txBody>
                    <a:bodyPr/>
                    <a:lstStyle/>
                    <a:p>
                      <a:r>
                        <a:rPr lang="en-IN" dirty="0"/>
                        <a:t>17.43</a:t>
                      </a:r>
                    </a:p>
                  </a:txBody>
                  <a:tcPr/>
                </a:tc>
                <a:tc>
                  <a:txBody>
                    <a:bodyPr/>
                    <a:lstStyle/>
                    <a:p>
                      <a:r>
                        <a:rPr lang="en-IN" dirty="0"/>
                        <a:t>39.2</a:t>
                      </a:r>
                    </a:p>
                  </a:txBody>
                  <a:tcPr/>
                </a:tc>
                <a:tc>
                  <a:txBody>
                    <a:bodyPr/>
                    <a:lstStyle/>
                    <a:p>
                      <a:r>
                        <a:rPr lang="en-IN" dirty="0"/>
                        <a:t>36.3</a:t>
                      </a:r>
                    </a:p>
                  </a:txBody>
                  <a:tcPr/>
                </a:tc>
                <a:tc>
                  <a:txBody>
                    <a:bodyPr/>
                    <a:lstStyle/>
                    <a:p>
                      <a:r>
                        <a:rPr lang="en-IN" dirty="0"/>
                        <a:t>93</a:t>
                      </a:r>
                    </a:p>
                  </a:txBody>
                  <a:tcPr/>
                </a:tc>
                <a:extLst>
                  <a:ext uri="{0D108BD9-81ED-4DB2-BD59-A6C34878D82A}">
                    <a16:rowId xmlns:a16="http://schemas.microsoft.com/office/drawing/2014/main" val="10002"/>
                  </a:ext>
                </a:extLst>
              </a:tr>
              <a:tr h="370840">
                <a:tc>
                  <a:txBody>
                    <a:bodyPr/>
                    <a:lstStyle/>
                    <a:p>
                      <a:r>
                        <a:rPr lang="en-IN" dirty="0"/>
                        <a:t>DIVORCED</a:t>
                      </a:r>
                    </a:p>
                  </a:txBody>
                  <a:tcPr/>
                </a:tc>
                <a:tc>
                  <a:txBody>
                    <a:bodyPr/>
                    <a:lstStyle/>
                    <a:p>
                      <a:r>
                        <a:rPr lang="en-IN" dirty="0"/>
                        <a:t>4.6</a:t>
                      </a:r>
                    </a:p>
                  </a:txBody>
                  <a:tcPr/>
                </a:tc>
                <a:tc>
                  <a:txBody>
                    <a:bodyPr/>
                    <a:lstStyle/>
                    <a:p>
                      <a:r>
                        <a:rPr lang="en-IN" dirty="0"/>
                        <a:t>10.1</a:t>
                      </a:r>
                    </a:p>
                  </a:txBody>
                  <a:tcPr/>
                </a:tc>
                <a:tc>
                  <a:txBody>
                    <a:bodyPr/>
                    <a:lstStyle/>
                    <a:p>
                      <a:r>
                        <a:rPr lang="en-IN" dirty="0"/>
                        <a:t>9.3</a:t>
                      </a:r>
                    </a:p>
                  </a:txBody>
                  <a:tcPr/>
                </a:tc>
                <a:tc>
                  <a:txBody>
                    <a:bodyPr/>
                    <a:lstStyle/>
                    <a:p>
                      <a:r>
                        <a:rPr lang="en-IN" dirty="0"/>
                        <a:t>24</a:t>
                      </a:r>
                    </a:p>
                  </a:txBody>
                  <a:tcPr/>
                </a:tc>
                <a:extLst>
                  <a:ext uri="{0D108BD9-81ED-4DB2-BD59-A6C34878D82A}">
                    <a16:rowId xmlns:a16="http://schemas.microsoft.com/office/drawing/2014/main" val="10003"/>
                  </a:ext>
                </a:extLst>
              </a:tr>
              <a:tr h="370840">
                <a:tc>
                  <a:txBody>
                    <a:bodyPr/>
                    <a:lstStyle/>
                    <a:p>
                      <a:r>
                        <a:rPr lang="en-IN" dirty="0"/>
                        <a:t>TOTAL</a:t>
                      </a:r>
                    </a:p>
                  </a:txBody>
                  <a:tcPr/>
                </a:tc>
                <a:tc>
                  <a:txBody>
                    <a:bodyPr/>
                    <a:lstStyle/>
                    <a:p>
                      <a:r>
                        <a:rPr lang="en-IN" dirty="0"/>
                        <a:t>36</a:t>
                      </a:r>
                    </a:p>
                  </a:txBody>
                  <a:tcPr/>
                </a:tc>
                <a:tc>
                  <a:txBody>
                    <a:bodyPr/>
                    <a:lstStyle/>
                    <a:p>
                      <a:r>
                        <a:rPr lang="en-IN" dirty="0"/>
                        <a:t>81</a:t>
                      </a:r>
                    </a:p>
                  </a:txBody>
                  <a:tcPr/>
                </a:tc>
                <a:tc>
                  <a:txBody>
                    <a:bodyPr/>
                    <a:lstStyle/>
                    <a:p>
                      <a:r>
                        <a:rPr lang="en-IN" dirty="0"/>
                        <a:t>75</a:t>
                      </a:r>
                    </a:p>
                  </a:txBody>
                  <a:tcPr/>
                </a:tc>
                <a:tc>
                  <a:txBody>
                    <a:bodyPr/>
                    <a:lstStyle/>
                    <a:p>
                      <a:r>
                        <a:rPr lang="en-IN" dirty="0"/>
                        <a:t>192</a:t>
                      </a:r>
                    </a:p>
                  </a:txBody>
                  <a:tcPr/>
                </a:tc>
                <a:extLst>
                  <a:ext uri="{0D108BD9-81ED-4DB2-BD59-A6C34878D82A}">
                    <a16:rowId xmlns:a16="http://schemas.microsoft.com/office/drawing/2014/main" val="10004"/>
                  </a:ext>
                </a:extLst>
              </a:tr>
            </a:tbl>
          </a:graphicData>
        </a:graphic>
      </p:graphicFrame>
      <p:sp>
        <p:nvSpPr>
          <p:cNvPr id="6" name="Rectangle 5"/>
          <p:cNvSpPr/>
          <p:nvPr/>
        </p:nvSpPr>
        <p:spPr>
          <a:xfrm>
            <a:off x="4329757" y="3685208"/>
            <a:ext cx="4132863" cy="461665"/>
          </a:xfrm>
          <a:prstGeom prst="rect">
            <a:avLst/>
          </a:prstGeom>
          <a:noFill/>
        </p:spPr>
        <p:txBody>
          <a:bodyPr wrap="none" lIns="91440" tIns="45720" rIns="91440" bIns="45720">
            <a:spAutoFit/>
          </a:bodyPr>
          <a:lstStyle/>
          <a:p>
            <a:pPr algn="ctr"/>
            <a:r>
              <a:rPr lang="en-US" sz="2400" b="1" i="1" dirty="0">
                <a:ln w="0"/>
                <a:effectLst>
                  <a:outerShdw blurRad="38100" dist="19050" dir="2700000" algn="tl" rotWithShape="0">
                    <a:schemeClr val="dk1">
                      <a:alpha val="40000"/>
                    </a:schemeClr>
                  </a:outerShdw>
                </a:effectLst>
              </a:rPr>
              <a:t>TABLE OF EXPECTED VALUES</a:t>
            </a:r>
            <a:endParaRPr lang="en-US" sz="2400" b="1" i="1" cap="none" spc="0" dirty="0">
              <a:ln w="0"/>
              <a:solidFill>
                <a:schemeClr val="tx1"/>
              </a:solidFill>
              <a:effectLst>
                <a:outerShdw blurRad="38100" dist="19050" dir="2700000" algn="tl" rotWithShape="0">
                  <a:schemeClr val="dk1">
                    <a:alpha val="40000"/>
                  </a:schemeClr>
                </a:outerShdw>
              </a:effectLst>
            </a:endParaRPr>
          </a:p>
        </p:txBody>
      </p:sp>
      <p:sp>
        <p:nvSpPr>
          <p:cNvPr id="7" name="Rectangle 6"/>
          <p:cNvSpPr/>
          <p:nvPr/>
        </p:nvSpPr>
        <p:spPr>
          <a:xfrm>
            <a:off x="4153648" y="819674"/>
            <a:ext cx="4272645" cy="461665"/>
          </a:xfrm>
          <a:prstGeom prst="rect">
            <a:avLst/>
          </a:prstGeom>
          <a:noFill/>
        </p:spPr>
        <p:txBody>
          <a:bodyPr wrap="none" lIns="91440" tIns="45720" rIns="91440" bIns="45720">
            <a:spAutoFit/>
          </a:bodyPr>
          <a:lstStyle/>
          <a:p>
            <a:pPr algn="ctr"/>
            <a:r>
              <a:rPr lang="en-US" sz="2400" b="1" i="1" dirty="0">
                <a:ln w="0"/>
                <a:effectLst>
                  <a:outerShdw blurRad="38100" dist="19050" dir="2700000" algn="tl" rotWithShape="0">
                    <a:schemeClr val="dk1">
                      <a:alpha val="40000"/>
                    </a:schemeClr>
                  </a:outerShdw>
                </a:effectLst>
              </a:rPr>
              <a:t>TABLE OF OBSERVED VALUES</a:t>
            </a:r>
            <a:endParaRPr lang="en-US" sz="2400" b="1" i="1"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46017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25580" y="0"/>
            <a:ext cx="5270161" cy="769441"/>
          </a:xfrm>
          <a:prstGeom prst="rect">
            <a:avLst/>
          </a:prstGeom>
          <a:noFill/>
        </p:spPr>
        <p:txBody>
          <a:bodyPr wrap="none" lIns="91440" tIns="45720" rIns="91440" bIns="45720">
            <a:spAutoFit/>
          </a:bodyPr>
          <a:lstStyle/>
          <a:p>
            <a:pPr algn="ctr"/>
            <a:r>
              <a:rPr lang="en-US" sz="4400" b="0" cap="none" spc="0" dirty="0">
                <a:ln w="0"/>
                <a:solidFill>
                  <a:schemeClr val="tx1"/>
                </a:solidFill>
                <a:effectLst>
                  <a:outerShdw blurRad="38100" dist="19050" dir="2700000" algn="tl" rotWithShape="0">
                    <a:schemeClr val="dk1">
                      <a:alpha val="40000"/>
                    </a:schemeClr>
                  </a:outerShdw>
                </a:effectLst>
              </a:rPr>
              <a:t>COMPARISON TABLE</a:t>
            </a:r>
          </a:p>
        </p:txBody>
      </p:sp>
      <p:graphicFrame>
        <p:nvGraphicFramePr>
          <p:cNvPr id="3" name="Table 2"/>
          <p:cNvGraphicFramePr>
            <a:graphicFrameLocks noGrp="1"/>
          </p:cNvGraphicFramePr>
          <p:nvPr>
            <p:extLst>
              <p:ext uri="{D42A27DB-BD31-4B8C-83A1-F6EECF244321}">
                <p14:modId xmlns:p14="http://schemas.microsoft.com/office/powerpoint/2010/main" val="1752450637"/>
              </p:ext>
            </p:extLst>
          </p:nvPr>
        </p:nvGraphicFramePr>
        <p:xfrm>
          <a:off x="2032000" y="719666"/>
          <a:ext cx="9599613" cy="4348480"/>
        </p:xfrm>
        <a:graphic>
          <a:graphicData uri="http://schemas.openxmlformats.org/drawingml/2006/table">
            <a:tbl>
              <a:tblPr firstRow="1" bandRow="1">
                <a:tableStyleId>{5C22544A-7EE6-4342-B048-85BDC9FD1C3A}</a:tableStyleId>
              </a:tblPr>
              <a:tblGrid>
                <a:gridCol w="2399284">
                  <a:extLst>
                    <a:ext uri="{9D8B030D-6E8A-4147-A177-3AD203B41FA5}">
                      <a16:colId xmlns:a16="http://schemas.microsoft.com/office/drawing/2014/main" val="20000"/>
                    </a:ext>
                  </a:extLst>
                </a:gridCol>
                <a:gridCol w="2323529">
                  <a:extLst>
                    <a:ext uri="{9D8B030D-6E8A-4147-A177-3AD203B41FA5}">
                      <a16:colId xmlns:a16="http://schemas.microsoft.com/office/drawing/2014/main" val="20001"/>
                    </a:ext>
                  </a:extLst>
                </a:gridCol>
                <a:gridCol w="1625600">
                  <a:extLst>
                    <a:ext uri="{9D8B030D-6E8A-4147-A177-3AD203B41FA5}">
                      <a16:colId xmlns:a16="http://schemas.microsoft.com/office/drawing/2014/main" val="20002"/>
                    </a:ext>
                  </a:extLst>
                </a:gridCol>
                <a:gridCol w="1625600">
                  <a:extLst>
                    <a:ext uri="{9D8B030D-6E8A-4147-A177-3AD203B41FA5}">
                      <a16:colId xmlns:a16="http://schemas.microsoft.com/office/drawing/2014/main" val="20003"/>
                    </a:ext>
                  </a:extLst>
                </a:gridCol>
                <a:gridCol w="1625600">
                  <a:extLst>
                    <a:ext uri="{9D8B030D-6E8A-4147-A177-3AD203B41FA5}">
                      <a16:colId xmlns:a16="http://schemas.microsoft.com/office/drawing/2014/main" val="20004"/>
                    </a:ext>
                  </a:extLst>
                </a:gridCol>
              </a:tblGrid>
              <a:tr h="370840">
                <a:tc>
                  <a:txBody>
                    <a:bodyPr/>
                    <a:lstStyle/>
                    <a:p>
                      <a:r>
                        <a:rPr lang="en-IN" dirty="0"/>
                        <a:t>OBSERVED VALUE(O)</a:t>
                      </a:r>
                    </a:p>
                  </a:txBody>
                  <a:tcPr/>
                </a:tc>
                <a:tc>
                  <a:txBody>
                    <a:bodyPr/>
                    <a:lstStyle/>
                    <a:p>
                      <a:r>
                        <a:rPr lang="en-IN" dirty="0"/>
                        <a:t>EXPECTED</a:t>
                      </a:r>
                      <a:r>
                        <a:rPr lang="en-IN" baseline="0" dirty="0"/>
                        <a:t> VALUE(E)</a:t>
                      </a:r>
                      <a:endParaRPr lang="en-IN" dirty="0"/>
                    </a:p>
                  </a:txBody>
                  <a:tcPr/>
                </a:tc>
                <a:tc>
                  <a:txBody>
                    <a:bodyPr/>
                    <a:lstStyle/>
                    <a:p>
                      <a:r>
                        <a:rPr lang="en-IN" dirty="0"/>
                        <a:t>(O-E)</a:t>
                      </a:r>
                    </a:p>
                  </a:txBody>
                  <a:tcPr/>
                </a:tc>
                <a:tc>
                  <a:txBody>
                    <a:bodyPr/>
                    <a:lstStyle/>
                    <a:p>
                      <a:r>
                        <a:rPr lang="en-IN" dirty="0"/>
                        <a:t>(O-E)²</a:t>
                      </a:r>
                    </a:p>
                  </a:txBody>
                  <a:tcPr/>
                </a:tc>
                <a:tc>
                  <a:txBody>
                    <a:bodyPr/>
                    <a:lstStyle/>
                    <a:p>
                      <a:r>
                        <a:rPr lang="en-IN" dirty="0"/>
                        <a:t>(O-E)²/E</a:t>
                      </a:r>
                    </a:p>
                  </a:txBody>
                  <a:tcPr/>
                </a:tc>
                <a:extLst>
                  <a:ext uri="{0D108BD9-81ED-4DB2-BD59-A6C34878D82A}">
                    <a16:rowId xmlns:a16="http://schemas.microsoft.com/office/drawing/2014/main" val="10000"/>
                  </a:ext>
                </a:extLst>
              </a:tr>
              <a:tr h="370840">
                <a:tc>
                  <a:txBody>
                    <a:bodyPr/>
                    <a:lstStyle/>
                    <a:p>
                      <a:r>
                        <a:rPr lang="en-IN" dirty="0"/>
                        <a:t>18</a:t>
                      </a:r>
                    </a:p>
                  </a:txBody>
                  <a:tcPr/>
                </a:tc>
                <a:tc>
                  <a:txBody>
                    <a:bodyPr/>
                    <a:lstStyle/>
                    <a:p>
                      <a:r>
                        <a:rPr lang="en-IN" dirty="0"/>
                        <a:t>14.06</a:t>
                      </a:r>
                    </a:p>
                  </a:txBody>
                  <a:tcPr/>
                </a:tc>
                <a:tc>
                  <a:txBody>
                    <a:bodyPr/>
                    <a:lstStyle/>
                    <a:p>
                      <a:r>
                        <a:rPr lang="en-IN" dirty="0"/>
                        <a:t>3.94</a:t>
                      </a:r>
                    </a:p>
                  </a:txBody>
                  <a:tcPr/>
                </a:tc>
                <a:tc>
                  <a:txBody>
                    <a:bodyPr/>
                    <a:lstStyle/>
                    <a:p>
                      <a:r>
                        <a:rPr lang="en-IN" dirty="0"/>
                        <a:t>15.52</a:t>
                      </a:r>
                    </a:p>
                  </a:txBody>
                  <a:tcPr/>
                </a:tc>
                <a:tc>
                  <a:txBody>
                    <a:bodyPr/>
                    <a:lstStyle/>
                    <a:p>
                      <a:r>
                        <a:rPr lang="en-IN" dirty="0"/>
                        <a:t>3.93</a:t>
                      </a:r>
                    </a:p>
                    <a:p>
                      <a:endParaRPr lang="en-IN" dirty="0"/>
                    </a:p>
                  </a:txBody>
                  <a:tcPr/>
                </a:tc>
                <a:extLst>
                  <a:ext uri="{0D108BD9-81ED-4DB2-BD59-A6C34878D82A}">
                    <a16:rowId xmlns:a16="http://schemas.microsoft.com/office/drawing/2014/main" val="10001"/>
                  </a:ext>
                </a:extLst>
              </a:tr>
              <a:tr h="370840">
                <a:tc>
                  <a:txBody>
                    <a:bodyPr/>
                    <a:lstStyle/>
                    <a:p>
                      <a:r>
                        <a:rPr lang="en-IN" dirty="0"/>
                        <a:t>36</a:t>
                      </a:r>
                    </a:p>
                  </a:txBody>
                  <a:tcPr/>
                </a:tc>
                <a:tc>
                  <a:txBody>
                    <a:bodyPr/>
                    <a:lstStyle/>
                    <a:p>
                      <a:r>
                        <a:rPr lang="en-IN" dirty="0"/>
                        <a:t>31.6</a:t>
                      </a:r>
                    </a:p>
                  </a:txBody>
                  <a:tcPr/>
                </a:tc>
                <a:tc>
                  <a:txBody>
                    <a:bodyPr/>
                    <a:lstStyle/>
                    <a:p>
                      <a:r>
                        <a:rPr lang="en-IN" dirty="0"/>
                        <a:t>4.4</a:t>
                      </a:r>
                    </a:p>
                  </a:txBody>
                  <a:tcPr/>
                </a:tc>
                <a:tc>
                  <a:txBody>
                    <a:bodyPr/>
                    <a:lstStyle/>
                    <a:p>
                      <a:r>
                        <a:rPr lang="en-IN" dirty="0"/>
                        <a:t>19.36</a:t>
                      </a:r>
                    </a:p>
                  </a:txBody>
                  <a:tcPr/>
                </a:tc>
                <a:tc>
                  <a:txBody>
                    <a:bodyPr/>
                    <a:lstStyle/>
                    <a:p>
                      <a:r>
                        <a:rPr lang="en-IN" dirty="0"/>
                        <a:t>4.4</a:t>
                      </a:r>
                    </a:p>
                  </a:txBody>
                  <a:tcPr/>
                </a:tc>
                <a:extLst>
                  <a:ext uri="{0D108BD9-81ED-4DB2-BD59-A6C34878D82A}">
                    <a16:rowId xmlns:a16="http://schemas.microsoft.com/office/drawing/2014/main" val="10002"/>
                  </a:ext>
                </a:extLst>
              </a:tr>
              <a:tr h="370840">
                <a:tc>
                  <a:txBody>
                    <a:bodyPr/>
                    <a:lstStyle/>
                    <a:p>
                      <a:r>
                        <a:rPr lang="en-IN" dirty="0"/>
                        <a:t>21</a:t>
                      </a:r>
                    </a:p>
                  </a:txBody>
                  <a:tcPr/>
                </a:tc>
                <a:tc>
                  <a:txBody>
                    <a:bodyPr/>
                    <a:lstStyle/>
                    <a:p>
                      <a:r>
                        <a:rPr lang="en-IN" dirty="0"/>
                        <a:t>29.2</a:t>
                      </a:r>
                    </a:p>
                  </a:txBody>
                  <a:tcPr/>
                </a:tc>
                <a:tc>
                  <a:txBody>
                    <a:bodyPr/>
                    <a:lstStyle/>
                    <a:p>
                      <a:r>
                        <a:rPr lang="en-IN" dirty="0"/>
                        <a:t>-8.2</a:t>
                      </a:r>
                    </a:p>
                  </a:txBody>
                  <a:tcPr/>
                </a:tc>
                <a:tc>
                  <a:txBody>
                    <a:bodyPr/>
                    <a:lstStyle/>
                    <a:p>
                      <a:r>
                        <a:rPr lang="en-IN" dirty="0"/>
                        <a:t>67.24</a:t>
                      </a:r>
                    </a:p>
                  </a:txBody>
                  <a:tcPr/>
                </a:tc>
                <a:tc>
                  <a:txBody>
                    <a:bodyPr/>
                    <a:lstStyle/>
                    <a:p>
                      <a:r>
                        <a:rPr lang="en-IN" dirty="0"/>
                        <a:t>8.2</a:t>
                      </a:r>
                    </a:p>
                  </a:txBody>
                  <a:tcPr/>
                </a:tc>
                <a:extLst>
                  <a:ext uri="{0D108BD9-81ED-4DB2-BD59-A6C34878D82A}">
                    <a16:rowId xmlns:a16="http://schemas.microsoft.com/office/drawing/2014/main" val="10003"/>
                  </a:ext>
                </a:extLst>
              </a:tr>
              <a:tr h="370840">
                <a:tc>
                  <a:txBody>
                    <a:bodyPr/>
                    <a:lstStyle/>
                    <a:p>
                      <a:r>
                        <a:rPr lang="en-IN" dirty="0"/>
                        <a:t>12</a:t>
                      </a:r>
                    </a:p>
                  </a:txBody>
                  <a:tcPr/>
                </a:tc>
                <a:tc>
                  <a:txBody>
                    <a:bodyPr/>
                    <a:lstStyle/>
                    <a:p>
                      <a:r>
                        <a:rPr lang="en-IN" dirty="0"/>
                        <a:t>17.43</a:t>
                      </a:r>
                    </a:p>
                  </a:txBody>
                  <a:tcPr/>
                </a:tc>
                <a:tc>
                  <a:txBody>
                    <a:bodyPr/>
                    <a:lstStyle/>
                    <a:p>
                      <a:r>
                        <a:rPr lang="en-IN" dirty="0"/>
                        <a:t>-5.43</a:t>
                      </a:r>
                    </a:p>
                  </a:txBody>
                  <a:tcPr/>
                </a:tc>
                <a:tc>
                  <a:txBody>
                    <a:bodyPr/>
                    <a:lstStyle/>
                    <a:p>
                      <a:r>
                        <a:rPr lang="en-IN" dirty="0"/>
                        <a:t>29.48</a:t>
                      </a:r>
                    </a:p>
                  </a:txBody>
                  <a:tcPr/>
                </a:tc>
                <a:tc>
                  <a:txBody>
                    <a:bodyPr/>
                    <a:lstStyle/>
                    <a:p>
                      <a:r>
                        <a:rPr lang="en-IN" dirty="0"/>
                        <a:t>5.43</a:t>
                      </a:r>
                    </a:p>
                  </a:txBody>
                  <a:tcPr/>
                </a:tc>
                <a:extLst>
                  <a:ext uri="{0D108BD9-81ED-4DB2-BD59-A6C34878D82A}">
                    <a16:rowId xmlns:a16="http://schemas.microsoft.com/office/drawing/2014/main" val="10004"/>
                  </a:ext>
                </a:extLst>
              </a:tr>
              <a:tr h="370840">
                <a:tc>
                  <a:txBody>
                    <a:bodyPr/>
                    <a:lstStyle/>
                    <a:p>
                      <a:r>
                        <a:rPr lang="en-IN" dirty="0"/>
                        <a:t>36</a:t>
                      </a:r>
                    </a:p>
                  </a:txBody>
                  <a:tcPr/>
                </a:tc>
                <a:tc>
                  <a:txBody>
                    <a:bodyPr/>
                    <a:lstStyle/>
                    <a:p>
                      <a:r>
                        <a:rPr lang="en-IN" dirty="0"/>
                        <a:t>39.2</a:t>
                      </a:r>
                    </a:p>
                  </a:txBody>
                  <a:tcPr/>
                </a:tc>
                <a:tc>
                  <a:txBody>
                    <a:bodyPr/>
                    <a:lstStyle/>
                    <a:p>
                      <a:r>
                        <a:rPr lang="en-IN" dirty="0"/>
                        <a:t>-3.2</a:t>
                      </a:r>
                    </a:p>
                  </a:txBody>
                  <a:tcPr/>
                </a:tc>
                <a:tc>
                  <a:txBody>
                    <a:bodyPr/>
                    <a:lstStyle/>
                    <a:p>
                      <a:r>
                        <a:rPr lang="en-IN" dirty="0"/>
                        <a:t>10.24</a:t>
                      </a:r>
                    </a:p>
                  </a:txBody>
                  <a:tcPr/>
                </a:tc>
                <a:tc>
                  <a:txBody>
                    <a:bodyPr/>
                    <a:lstStyle/>
                    <a:p>
                      <a:r>
                        <a:rPr lang="en-IN" dirty="0"/>
                        <a:t>3.2</a:t>
                      </a:r>
                    </a:p>
                  </a:txBody>
                  <a:tcPr/>
                </a:tc>
                <a:extLst>
                  <a:ext uri="{0D108BD9-81ED-4DB2-BD59-A6C34878D82A}">
                    <a16:rowId xmlns:a16="http://schemas.microsoft.com/office/drawing/2014/main" val="10005"/>
                  </a:ext>
                </a:extLst>
              </a:tr>
              <a:tr h="370840">
                <a:tc>
                  <a:txBody>
                    <a:bodyPr/>
                    <a:lstStyle/>
                    <a:p>
                      <a:r>
                        <a:rPr lang="en-IN" dirty="0"/>
                        <a:t>45</a:t>
                      </a:r>
                    </a:p>
                  </a:txBody>
                  <a:tcPr/>
                </a:tc>
                <a:tc>
                  <a:txBody>
                    <a:bodyPr/>
                    <a:lstStyle/>
                    <a:p>
                      <a:r>
                        <a:rPr lang="en-IN" dirty="0"/>
                        <a:t>36.3</a:t>
                      </a:r>
                    </a:p>
                  </a:txBody>
                  <a:tcPr/>
                </a:tc>
                <a:tc>
                  <a:txBody>
                    <a:bodyPr/>
                    <a:lstStyle/>
                    <a:p>
                      <a:r>
                        <a:rPr lang="en-IN" dirty="0"/>
                        <a:t>8.7</a:t>
                      </a:r>
                    </a:p>
                  </a:txBody>
                  <a:tcPr/>
                </a:tc>
                <a:tc>
                  <a:txBody>
                    <a:bodyPr/>
                    <a:lstStyle/>
                    <a:p>
                      <a:r>
                        <a:rPr lang="en-IN" dirty="0"/>
                        <a:t>75.69</a:t>
                      </a:r>
                    </a:p>
                  </a:txBody>
                  <a:tcPr/>
                </a:tc>
                <a:tc>
                  <a:txBody>
                    <a:bodyPr/>
                    <a:lstStyle/>
                    <a:p>
                      <a:r>
                        <a:rPr lang="en-IN" dirty="0"/>
                        <a:t>8.7</a:t>
                      </a:r>
                    </a:p>
                  </a:txBody>
                  <a:tcPr/>
                </a:tc>
                <a:extLst>
                  <a:ext uri="{0D108BD9-81ED-4DB2-BD59-A6C34878D82A}">
                    <a16:rowId xmlns:a16="http://schemas.microsoft.com/office/drawing/2014/main" val="10006"/>
                  </a:ext>
                </a:extLst>
              </a:tr>
              <a:tr h="370840">
                <a:tc>
                  <a:txBody>
                    <a:bodyPr/>
                    <a:lstStyle/>
                    <a:p>
                      <a:r>
                        <a:rPr lang="en-IN" dirty="0"/>
                        <a:t>6</a:t>
                      </a:r>
                    </a:p>
                  </a:txBody>
                  <a:tcPr/>
                </a:tc>
                <a:tc>
                  <a:txBody>
                    <a:bodyPr/>
                    <a:lstStyle/>
                    <a:p>
                      <a:r>
                        <a:rPr lang="en-IN" dirty="0"/>
                        <a:t>4.6</a:t>
                      </a:r>
                    </a:p>
                  </a:txBody>
                  <a:tcPr/>
                </a:tc>
                <a:tc>
                  <a:txBody>
                    <a:bodyPr/>
                    <a:lstStyle/>
                    <a:p>
                      <a:r>
                        <a:rPr lang="en-IN" dirty="0"/>
                        <a:t>1.4</a:t>
                      </a:r>
                    </a:p>
                  </a:txBody>
                  <a:tcPr/>
                </a:tc>
                <a:tc>
                  <a:txBody>
                    <a:bodyPr/>
                    <a:lstStyle/>
                    <a:p>
                      <a:r>
                        <a:rPr lang="en-IN" dirty="0"/>
                        <a:t>1.96</a:t>
                      </a:r>
                    </a:p>
                  </a:txBody>
                  <a:tcPr/>
                </a:tc>
                <a:tc>
                  <a:txBody>
                    <a:bodyPr/>
                    <a:lstStyle/>
                    <a:p>
                      <a:r>
                        <a:rPr lang="en-IN" dirty="0"/>
                        <a:t>1.4</a:t>
                      </a:r>
                    </a:p>
                  </a:txBody>
                  <a:tcPr/>
                </a:tc>
                <a:extLst>
                  <a:ext uri="{0D108BD9-81ED-4DB2-BD59-A6C34878D82A}">
                    <a16:rowId xmlns:a16="http://schemas.microsoft.com/office/drawing/2014/main" val="10007"/>
                  </a:ext>
                </a:extLst>
              </a:tr>
              <a:tr h="370840">
                <a:tc>
                  <a:txBody>
                    <a:bodyPr/>
                    <a:lstStyle/>
                    <a:p>
                      <a:r>
                        <a:rPr lang="en-IN" dirty="0"/>
                        <a:t>9</a:t>
                      </a:r>
                    </a:p>
                  </a:txBody>
                  <a:tcPr/>
                </a:tc>
                <a:tc>
                  <a:txBody>
                    <a:bodyPr/>
                    <a:lstStyle/>
                    <a:p>
                      <a:r>
                        <a:rPr lang="en-IN" dirty="0"/>
                        <a:t>10.1</a:t>
                      </a:r>
                    </a:p>
                  </a:txBody>
                  <a:tcPr/>
                </a:tc>
                <a:tc>
                  <a:txBody>
                    <a:bodyPr/>
                    <a:lstStyle/>
                    <a:p>
                      <a:r>
                        <a:rPr lang="en-IN" dirty="0"/>
                        <a:t>-1.1</a:t>
                      </a:r>
                    </a:p>
                  </a:txBody>
                  <a:tcPr/>
                </a:tc>
                <a:tc>
                  <a:txBody>
                    <a:bodyPr/>
                    <a:lstStyle/>
                    <a:p>
                      <a:r>
                        <a:rPr lang="en-IN" dirty="0"/>
                        <a:t>1.21</a:t>
                      </a:r>
                    </a:p>
                  </a:txBody>
                  <a:tcPr/>
                </a:tc>
                <a:tc>
                  <a:txBody>
                    <a:bodyPr/>
                    <a:lstStyle/>
                    <a:p>
                      <a:r>
                        <a:rPr lang="en-IN" dirty="0"/>
                        <a:t>1.1</a:t>
                      </a:r>
                    </a:p>
                  </a:txBody>
                  <a:tcPr/>
                </a:tc>
                <a:extLst>
                  <a:ext uri="{0D108BD9-81ED-4DB2-BD59-A6C34878D82A}">
                    <a16:rowId xmlns:a16="http://schemas.microsoft.com/office/drawing/2014/main" val="10008"/>
                  </a:ext>
                </a:extLst>
              </a:tr>
              <a:tr h="370840">
                <a:tc>
                  <a:txBody>
                    <a:bodyPr/>
                    <a:lstStyle/>
                    <a:p>
                      <a:r>
                        <a:rPr lang="en-IN" dirty="0"/>
                        <a:t>9</a:t>
                      </a:r>
                    </a:p>
                  </a:txBody>
                  <a:tcPr/>
                </a:tc>
                <a:tc>
                  <a:txBody>
                    <a:bodyPr/>
                    <a:lstStyle/>
                    <a:p>
                      <a:r>
                        <a:rPr lang="en-IN" dirty="0"/>
                        <a:t>9.3</a:t>
                      </a:r>
                    </a:p>
                  </a:txBody>
                  <a:tcPr/>
                </a:tc>
                <a:tc>
                  <a:txBody>
                    <a:bodyPr/>
                    <a:lstStyle/>
                    <a:p>
                      <a:r>
                        <a:rPr lang="en-IN" dirty="0"/>
                        <a:t>-0.3</a:t>
                      </a:r>
                    </a:p>
                  </a:txBody>
                  <a:tcPr/>
                </a:tc>
                <a:tc>
                  <a:txBody>
                    <a:bodyPr/>
                    <a:lstStyle/>
                    <a:p>
                      <a:r>
                        <a:rPr lang="en-IN" dirty="0"/>
                        <a:t>0.09</a:t>
                      </a:r>
                    </a:p>
                  </a:txBody>
                  <a:tcPr/>
                </a:tc>
                <a:tc>
                  <a:txBody>
                    <a:bodyPr/>
                    <a:lstStyle/>
                    <a:p>
                      <a:r>
                        <a:rPr lang="en-IN" dirty="0"/>
                        <a:t>0.3</a:t>
                      </a:r>
                    </a:p>
                  </a:txBody>
                  <a:tcPr/>
                </a:tc>
                <a:extLst>
                  <a:ext uri="{0D108BD9-81ED-4DB2-BD59-A6C34878D82A}">
                    <a16:rowId xmlns:a16="http://schemas.microsoft.com/office/drawing/2014/main" val="10009"/>
                  </a:ext>
                </a:extLst>
              </a:tr>
              <a:tr h="370840">
                <a:tc>
                  <a:txBody>
                    <a:bodyPr/>
                    <a:lstStyle/>
                    <a:p>
                      <a:endParaRPr lang="en-IN" dirty="0"/>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r>
                        <a:rPr lang="en-IN" dirty="0"/>
                        <a:t>36.66</a:t>
                      </a:r>
                    </a:p>
                  </a:txBody>
                  <a:tcPr/>
                </a:tc>
                <a:extLst>
                  <a:ext uri="{0D108BD9-81ED-4DB2-BD59-A6C34878D82A}">
                    <a16:rowId xmlns:a16="http://schemas.microsoft.com/office/drawing/2014/main" val="10010"/>
                  </a:ext>
                </a:extLst>
              </a:tr>
            </a:tbl>
          </a:graphicData>
        </a:graphic>
      </p:graphicFrame>
      <p:sp>
        <p:nvSpPr>
          <p:cNvPr id="4" name="TextBox 3"/>
          <p:cNvSpPr txBox="1"/>
          <p:nvPr/>
        </p:nvSpPr>
        <p:spPr>
          <a:xfrm>
            <a:off x="845132" y="5200074"/>
            <a:ext cx="10982037" cy="1323439"/>
          </a:xfrm>
          <a:prstGeom prst="rect">
            <a:avLst/>
          </a:prstGeom>
          <a:noFill/>
        </p:spPr>
        <p:txBody>
          <a:bodyPr wrap="square" rtlCol="0">
            <a:spAutoFit/>
          </a:bodyPr>
          <a:lstStyle/>
          <a:p>
            <a:r>
              <a:rPr lang="en-IN" sz="2000" b="1" dirty="0"/>
              <a:t>DEGREE OF FREEDOM</a:t>
            </a:r>
            <a:r>
              <a:rPr lang="en-IN" sz="2000" dirty="0"/>
              <a:t>= (COLUMN-1)(ROW-1</a:t>
            </a:r>
            <a:r>
              <a:rPr lang="en-IN" sz="2000" b="1" dirty="0"/>
              <a:t>)    EXPECTED VALUE CALCULATION</a:t>
            </a:r>
          </a:p>
          <a:p>
            <a:r>
              <a:rPr lang="en-IN" sz="2000" dirty="0"/>
              <a:t>                                                     =(3-1) (3-1)                         </a:t>
            </a:r>
            <a:r>
              <a:rPr lang="en-IN" dirty="0"/>
              <a:t>=(TOTAL OF COLUMN)(TOTAL OF ROW)/TOTAL </a:t>
            </a:r>
            <a:r>
              <a:rPr lang="en-IN" dirty="0" err="1"/>
              <a:t>Num</a:t>
            </a:r>
            <a:endParaRPr lang="en-IN" dirty="0"/>
          </a:p>
          <a:p>
            <a:r>
              <a:rPr lang="en-IN" sz="2000" dirty="0"/>
              <a:t>                                                     =2*2</a:t>
            </a:r>
          </a:p>
          <a:p>
            <a:r>
              <a:rPr lang="en-IN" sz="2000" dirty="0"/>
              <a:t>                                                     =4 </a:t>
            </a:r>
          </a:p>
        </p:txBody>
      </p:sp>
    </p:spTree>
    <p:extLst>
      <p:ext uri="{BB962C8B-B14F-4D97-AF65-F5344CB8AC3E}">
        <p14:creationId xmlns:p14="http://schemas.microsoft.com/office/powerpoint/2010/main" val="217913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S Table d - Chi-squa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7282" y="208294"/>
            <a:ext cx="8427955" cy="528734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770909" y="2722656"/>
            <a:ext cx="775854" cy="25861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IN" dirty="0">
                <a:solidFill>
                  <a:srgbClr val="FF0000"/>
                </a:solidFill>
              </a:rPr>
              <a:t>9.488</a:t>
            </a:r>
          </a:p>
        </p:txBody>
      </p:sp>
      <p:sp>
        <p:nvSpPr>
          <p:cNvPr id="4" name="Rectangle 3"/>
          <p:cNvSpPr/>
          <p:nvPr/>
        </p:nvSpPr>
        <p:spPr>
          <a:xfrm>
            <a:off x="1707282" y="2722656"/>
            <a:ext cx="775854" cy="25861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IN" dirty="0">
                <a:solidFill>
                  <a:srgbClr val="FF0000"/>
                </a:solidFill>
              </a:rPr>
              <a:t>4</a:t>
            </a:r>
          </a:p>
        </p:txBody>
      </p:sp>
      <p:sp>
        <p:nvSpPr>
          <p:cNvPr id="5" name="Rectangle 4"/>
          <p:cNvSpPr/>
          <p:nvPr/>
        </p:nvSpPr>
        <p:spPr>
          <a:xfrm>
            <a:off x="2770909" y="1392620"/>
            <a:ext cx="775854" cy="25861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IN" dirty="0">
                <a:solidFill>
                  <a:srgbClr val="FF0000"/>
                </a:solidFill>
              </a:rPr>
              <a:t>0.05</a:t>
            </a:r>
          </a:p>
        </p:txBody>
      </p:sp>
      <p:sp>
        <p:nvSpPr>
          <p:cNvPr id="3" name="TextBox 2"/>
          <p:cNvSpPr txBox="1"/>
          <p:nvPr/>
        </p:nvSpPr>
        <p:spPr>
          <a:xfrm>
            <a:off x="2669310" y="5495635"/>
            <a:ext cx="7225782" cy="1200329"/>
          </a:xfrm>
          <a:prstGeom prst="rect">
            <a:avLst/>
          </a:prstGeom>
          <a:noFill/>
        </p:spPr>
        <p:txBody>
          <a:bodyPr wrap="square" rtlCol="0">
            <a:spAutoFit/>
          </a:bodyPr>
          <a:lstStyle/>
          <a:p>
            <a:r>
              <a:rPr lang="en-IN" b="1" dirty="0"/>
              <a:t>DEGREE OF FREEDOM= (COLUMN-1)(ROW-1)</a:t>
            </a:r>
          </a:p>
          <a:p>
            <a:r>
              <a:rPr lang="en-IN" b="1" dirty="0"/>
              <a:t>                                                     =(3-1) (3-1)</a:t>
            </a:r>
          </a:p>
          <a:p>
            <a:r>
              <a:rPr lang="en-IN" b="1" dirty="0"/>
              <a:t>                                                     =2*2</a:t>
            </a:r>
          </a:p>
          <a:p>
            <a:r>
              <a:rPr lang="en-IN" b="1" dirty="0"/>
              <a:t>                                                     =4 </a:t>
            </a:r>
          </a:p>
        </p:txBody>
      </p:sp>
    </p:spTree>
    <p:extLst>
      <p:ext uri="{BB962C8B-B14F-4D97-AF65-F5344CB8AC3E}">
        <p14:creationId xmlns:p14="http://schemas.microsoft.com/office/powerpoint/2010/main" val="2300811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2309" y="85590"/>
            <a:ext cx="3148619" cy="923330"/>
          </a:xfrm>
          <a:prstGeom prst="rect">
            <a:avLst/>
          </a:prstGeom>
          <a:noFill/>
        </p:spPr>
        <p:txBody>
          <a:bodyPr wrap="none" lIns="91440" tIns="45720" rIns="91440" bIns="45720">
            <a:spAutoFit/>
          </a:bodyPr>
          <a:lstStyle/>
          <a:p>
            <a:pPr algn="ctr"/>
            <a:r>
              <a:rPr lang="en-US" sz="5400" dirty="0">
                <a:ln w="0"/>
                <a:effectLst>
                  <a:outerShdw blurRad="38100" dist="19050" dir="2700000" algn="tl" rotWithShape="0">
                    <a:schemeClr val="dk1">
                      <a:alpha val="40000"/>
                    </a:schemeClr>
                  </a:outerShdw>
                </a:effectLst>
              </a:rPr>
              <a:t>FINDING</a:t>
            </a:r>
            <a:r>
              <a:rPr lang="en-US" sz="5400" b="0" cap="none" spc="0" dirty="0">
                <a:ln w="0"/>
                <a:solidFill>
                  <a:schemeClr val="tx1"/>
                </a:solidFill>
                <a:effectLst>
                  <a:outerShdw blurRad="38100" dist="19050" dir="2700000" algn="tl" rotWithShape="0">
                    <a:schemeClr val="dk1">
                      <a:alpha val="40000"/>
                    </a:schemeClr>
                  </a:outerShdw>
                </a:effectLst>
              </a:rPr>
              <a:t>S</a:t>
            </a:r>
          </a:p>
        </p:txBody>
      </p:sp>
      <p:sp>
        <p:nvSpPr>
          <p:cNvPr id="3" name="TextBox 2"/>
          <p:cNvSpPr txBox="1"/>
          <p:nvPr/>
        </p:nvSpPr>
        <p:spPr>
          <a:xfrm>
            <a:off x="1958110" y="1671782"/>
            <a:ext cx="8017163" cy="3539430"/>
          </a:xfrm>
          <a:prstGeom prst="rect">
            <a:avLst/>
          </a:prstGeom>
          <a:noFill/>
        </p:spPr>
        <p:txBody>
          <a:bodyPr wrap="square" rtlCol="0">
            <a:spAutoFit/>
          </a:bodyPr>
          <a:lstStyle/>
          <a:p>
            <a:r>
              <a:rPr lang="en-IN" sz="2800" dirty="0"/>
              <a:t>Significance level = 0.05</a:t>
            </a:r>
          </a:p>
          <a:p>
            <a:r>
              <a:rPr lang="en-IN" sz="2800" dirty="0"/>
              <a:t>DEGREE OF FREEDOM= 4</a:t>
            </a:r>
          </a:p>
          <a:p>
            <a:r>
              <a:rPr lang="en-IN" sz="2800" dirty="0"/>
              <a:t>CHI SQUARE TABULAR VALUE = 9.488</a:t>
            </a:r>
            <a:br>
              <a:rPr lang="en-IN" sz="2800" dirty="0"/>
            </a:br>
            <a:r>
              <a:rPr lang="en-IN" sz="2800" dirty="0"/>
              <a:t>CHI SQUARE CALCULATED VALUE = 36.66</a:t>
            </a:r>
          </a:p>
          <a:p>
            <a:endParaRPr lang="en-IN" sz="2800" dirty="0"/>
          </a:p>
          <a:p>
            <a:r>
              <a:rPr lang="en-IN" sz="2800" dirty="0">
                <a:solidFill>
                  <a:srgbClr val="FF0000"/>
                </a:solidFill>
              </a:rPr>
              <a:t>CALCULATED VALUE </a:t>
            </a:r>
            <a:r>
              <a:rPr lang="en-IN" sz="2800" dirty="0"/>
              <a:t>IS </a:t>
            </a:r>
            <a:r>
              <a:rPr lang="en-IN" sz="2800" b="1" dirty="0"/>
              <a:t>&gt; </a:t>
            </a:r>
            <a:r>
              <a:rPr lang="en-IN" sz="2800" dirty="0">
                <a:solidFill>
                  <a:schemeClr val="accent2"/>
                </a:solidFill>
              </a:rPr>
              <a:t>TABULAR VALUE </a:t>
            </a:r>
            <a:r>
              <a:rPr lang="en-IN" sz="2800" dirty="0"/>
              <a:t>.</a:t>
            </a:r>
          </a:p>
          <a:p>
            <a:r>
              <a:rPr lang="en-IN" sz="2800" dirty="0"/>
              <a:t>HENCE </a:t>
            </a:r>
            <a:r>
              <a:rPr lang="en-IN" sz="2800" b="1" dirty="0"/>
              <a:t>NULL HYPOTHESIS </a:t>
            </a:r>
            <a:r>
              <a:rPr lang="en-IN" sz="2800" dirty="0"/>
              <a:t>IS </a:t>
            </a:r>
            <a:r>
              <a:rPr lang="en-IN" sz="2800" b="1" dirty="0"/>
              <a:t>REJECTED</a:t>
            </a:r>
            <a:r>
              <a:rPr lang="en-IN" sz="2800" dirty="0"/>
              <a:t> AND </a:t>
            </a:r>
            <a:r>
              <a:rPr lang="en-IN" sz="2800" b="1" dirty="0"/>
              <a:t>ALTERNATE HYPOTHESIS </a:t>
            </a:r>
            <a:r>
              <a:rPr lang="en-IN" sz="2800" dirty="0"/>
              <a:t>IS </a:t>
            </a:r>
            <a:r>
              <a:rPr lang="en-IN" sz="2800" b="1" dirty="0"/>
              <a:t>ACCEPTED</a:t>
            </a:r>
            <a:r>
              <a:rPr lang="en-IN" sz="2800" dirty="0"/>
              <a:t>.</a:t>
            </a:r>
          </a:p>
        </p:txBody>
      </p:sp>
    </p:spTree>
    <p:extLst>
      <p:ext uri="{BB962C8B-B14F-4D97-AF65-F5344CB8AC3E}">
        <p14:creationId xmlns:p14="http://schemas.microsoft.com/office/powerpoint/2010/main" val="2447460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094" y="270165"/>
            <a:ext cx="4861071" cy="635000"/>
          </a:xfrm>
        </p:spPr>
        <p:txBody>
          <a:bodyPr>
            <a:normAutofit fontScale="90000"/>
          </a:bodyPr>
          <a:lstStyle/>
          <a:p>
            <a:r>
              <a:rPr lang="en-IN" b="1" i="1" dirty="0">
                <a:latin typeface="Arial Black" panose="020B0A04020102020204" pitchFamily="34" charset="0"/>
              </a:rPr>
              <a:t>CONTENTS</a:t>
            </a:r>
          </a:p>
        </p:txBody>
      </p:sp>
      <p:sp>
        <p:nvSpPr>
          <p:cNvPr id="4" name="TextBox 3"/>
          <p:cNvSpPr txBox="1"/>
          <p:nvPr/>
        </p:nvSpPr>
        <p:spPr>
          <a:xfrm>
            <a:off x="2456873" y="812800"/>
            <a:ext cx="7028872" cy="6093976"/>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en-IN" sz="2000" dirty="0">
                <a:latin typeface="Bahnschrift SemiBold" panose="020B0502040204020203" pitchFamily="34" charset="0"/>
              </a:rPr>
              <a:t>INTRODUCTION </a:t>
            </a:r>
          </a:p>
          <a:p>
            <a:pPr marL="342900" indent="-342900">
              <a:lnSpc>
                <a:spcPct val="150000"/>
              </a:lnSpc>
              <a:buFont typeface="Wingdings" panose="05000000000000000000" pitchFamily="2" charset="2"/>
              <a:buChar char="Ø"/>
            </a:pPr>
            <a:r>
              <a:rPr lang="en-IN" sz="2000" dirty="0">
                <a:latin typeface="Bahnschrift SemiBold" panose="020B0502040204020203" pitchFamily="34" charset="0"/>
              </a:rPr>
              <a:t>DEFINATION</a:t>
            </a:r>
          </a:p>
          <a:p>
            <a:pPr marL="342900" indent="-342900">
              <a:lnSpc>
                <a:spcPct val="150000"/>
              </a:lnSpc>
              <a:buFont typeface="Wingdings" panose="05000000000000000000" pitchFamily="2" charset="2"/>
              <a:buChar char="Ø"/>
            </a:pPr>
            <a:r>
              <a:rPr lang="en-IN" sz="2000" dirty="0">
                <a:latin typeface="Bahnschrift SemiBold" panose="020B0502040204020203" pitchFamily="34" charset="0"/>
              </a:rPr>
              <a:t>WHY CHI-SQUARE IS USED?</a:t>
            </a:r>
          </a:p>
          <a:p>
            <a:pPr marL="342900" indent="-342900">
              <a:lnSpc>
                <a:spcPct val="150000"/>
              </a:lnSpc>
              <a:buFont typeface="Wingdings" panose="05000000000000000000" pitchFamily="2" charset="2"/>
              <a:buChar char="Ø"/>
            </a:pPr>
            <a:r>
              <a:rPr lang="en-IN" sz="2000" dirty="0">
                <a:latin typeface="Bahnschrift SemiBold" panose="020B0502040204020203" pitchFamily="34" charset="0"/>
              </a:rPr>
              <a:t>ASSUMPTIONS</a:t>
            </a:r>
          </a:p>
          <a:p>
            <a:pPr marL="342900" indent="-342900">
              <a:lnSpc>
                <a:spcPct val="150000"/>
              </a:lnSpc>
              <a:buFont typeface="Wingdings" panose="05000000000000000000" pitchFamily="2" charset="2"/>
              <a:buChar char="Ø"/>
            </a:pPr>
            <a:r>
              <a:rPr lang="en-IN" sz="2000" dirty="0">
                <a:latin typeface="Bahnschrift SemiBold" panose="020B0502040204020203" pitchFamily="34" charset="0"/>
              </a:rPr>
              <a:t>APPLICATIONS OF CHI SQUARE TEST</a:t>
            </a:r>
          </a:p>
          <a:p>
            <a:pPr marL="342900" indent="-342900">
              <a:lnSpc>
                <a:spcPct val="150000"/>
              </a:lnSpc>
              <a:buFont typeface="Wingdings" panose="05000000000000000000" pitchFamily="2" charset="2"/>
              <a:buChar char="Ø"/>
            </a:pPr>
            <a:r>
              <a:rPr lang="en-IN" sz="2000" dirty="0">
                <a:latin typeface="Bahnschrift SemiBold" panose="020B0502040204020203" pitchFamily="34" charset="0"/>
              </a:rPr>
              <a:t>STEPS TO PERFORMED CHI-SQUARE</a:t>
            </a:r>
          </a:p>
          <a:p>
            <a:pPr marL="342900" indent="-342900">
              <a:lnSpc>
                <a:spcPct val="150000"/>
              </a:lnSpc>
              <a:buFont typeface="Wingdings" panose="05000000000000000000" pitchFamily="2" charset="2"/>
              <a:buChar char="Ø"/>
            </a:pPr>
            <a:r>
              <a:rPr lang="en-IN" sz="2000" dirty="0">
                <a:latin typeface="Bahnschrift SemiBold" panose="020B0502040204020203" pitchFamily="34" charset="0"/>
              </a:rPr>
              <a:t>HYPOTHESIS </a:t>
            </a:r>
          </a:p>
          <a:p>
            <a:pPr marL="342900" indent="-342900">
              <a:lnSpc>
                <a:spcPct val="150000"/>
              </a:lnSpc>
              <a:buFont typeface="Wingdings" panose="05000000000000000000" pitchFamily="2" charset="2"/>
              <a:buChar char="Ø"/>
            </a:pPr>
            <a:r>
              <a:rPr lang="en-IN" sz="2000" dirty="0">
                <a:latin typeface="Bahnschrift SemiBold" panose="020B0502040204020203" pitchFamily="34" charset="0"/>
              </a:rPr>
              <a:t>CALCULATION FORMULAS</a:t>
            </a:r>
          </a:p>
          <a:p>
            <a:pPr marL="342900" indent="-342900">
              <a:lnSpc>
                <a:spcPct val="150000"/>
              </a:lnSpc>
              <a:buFont typeface="Wingdings" panose="05000000000000000000" pitchFamily="2" charset="2"/>
              <a:buChar char="Ø"/>
            </a:pPr>
            <a:r>
              <a:rPr lang="en-IN" sz="2000" dirty="0">
                <a:latin typeface="Bahnschrift SemiBold" panose="020B0502040204020203" pitchFamily="34" charset="0"/>
              </a:rPr>
              <a:t>EXAMPLES OF CHI-SQUARE TEST/ TABLES</a:t>
            </a:r>
          </a:p>
          <a:p>
            <a:pPr marL="342900" indent="-342900">
              <a:lnSpc>
                <a:spcPct val="150000"/>
              </a:lnSpc>
              <a:buFont typeface="Wingdings" panose="05000000000000000000" pitchFamily="2" charset="2"/>
              <a:buChar char="Ø"/>
            </a:pPr>
            <a:r>
              <a:rPr lang="en-IN" sz="2000" dirty="0">
                <a:latin typeface="Bahnschrift SemiBold" panose="020B0502040204020203" pitchFamily="34" charset="0"/>
              </a:rPr>
              <a:t>TABULAR VALUES</a:t>
            </a:r>
          </a:p>
          <a:p>
            <a:pPr marL="342900" indent="-342900">
              <a:lnSpc>
                <a:spcPct val="150000"/>
              </a:lnSpc>
              <a:buFont typeface="Wingdings" panose="05000000000000000000" pitchFamily="2" charset="2"/>
              <a:buChar char="Ø"/>
            </a:pPr>
            <a:r>
              <a:rPr lang="en-IN" sz="2000" dirty="0">
                <a:latin typeface="Bahnschrift SemiBold" panose="020B0502040204020203" pitchFamily="34" charset="0"/>
              </a:rPr>
              <a:t>FINDINGS</a:t>
            </a:r>
          </a:p>
          <a:p>
            <a:pPr>
              <a:lnSpc>
                <a:spcPct val="150000"/>
              </a:lnSpc>
            </a:pPr>
            <a:endParaRPr lang="en-IN" sz="2000" dirty="0">
              <a:latin typeface="Bahnschrift SemiBold" panose="020B0502040204020203" pitchFamily="34" charset="0"/>
            </a:endParaRPr>
          </a:p>
          <a:p>
            <a:pPr marL="342900" indent="-342900">
              <a:lnSpc>
                <a:spcPct val="150000"/>
              </a:lnSpc>
              <a:buFont typeface="Wingdings" panose="05000000000000000000" pitchFamily="2" charset="2"/>
              <a:buChar char="Ø"/>
            </a:pPr>
            <a:endParaRPr lang="en-IN" sz="2000" dirty="0">
              <a:latin typeface="Bahnschrift SemiBold" panose="020B0502040204020203" pitchFamily="34" charset="0"/>
            </a:endParaRPr>
          </a:p>
        </p:txBody>
      </p:sp>
    </p:spTree>
    <p:extLst>
      <p:ext uri="{BB962C8B-B14F-4D97-AF65-F5344CB8AC3E}">
        <p14:creationId xmlns:p14="http://schemas.microsoft.com/office/powerpoint/2010/main" val="2476931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6667" y="159480"/>
            <a:ext cx="5020926"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INTRODUCTION</a:t>
            </a:r>
          </a:p>
        </p:txBody>
      </p:sp>
      <p:sp>
        <p:nvSpPr>
          <p:cNvPr id="3" name="TextBox 2"/>
          <p:cNvSpPr txBox="1"/>
          <p:nvPr/>
        </p:nvSpPr>
        <p:spPr>
          <a:xfrm>
            <a:off x="1863920" y="1764145"/>
            <a:ext cx="9587346" cy="2805063"/>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IN" sz="2400" dirty="0"/>
              <a:t>It is a non- parametric test. </a:t>
            </a:r>
          </a:p>
          <a:p>
            <a:pPr marL="342900" indent="-342900">
              <a:lnSpc>
                <a:spcPct val="150000"/>
              </a:lnSpc>
              <a:buFont typeface="Arial" panose="020B0604020202020204" pitchFamily="34" charset="0"/>
              <a:buChar char="•"/>
            </a:pPr>
            <a:r>
              <a:rPr lang="en-IN" sz="2400" dirty="0"/>
              <a:t>It was developed by KARL PEARSON in 1900.</a:t>
            </a:r>
          </a:p>
          <a:p>
            <a:pPr marL="342900" indent="-342900">
              <a:lnSpc>
                <a:spcPct val="150000"/>
              </a:lnSpc>
              <a:buFont typeface="Arial" panose="020B0604020202020204" pitchFamily="34" charset="0"/>
              <a:buChar char="•"/>
            </a:pPr>
            <a:r>
              <a:rPr lang="en-IN" sz="2400" dirty="0"/>
              <a:t>This test is applied when there are few or no assumptions about population parameters.</a:t>
            </a:r>
          </a:p>
          <a:p>
            <a:pPr marL="342900" indent="-342900">
              <a:lnSpc>
                <a:spcPct val="150000"/>
              </a:lnSpc>
              <a:buFont typeface="Arial" panose="020B0604020202020204" pitchFamily="34" charset="0"/>
              <a:buChar char="•"/>
            </a:pPr>
            <a:r>
              <a:rPr lang="en-IN" sz="2400" dirty="0"/>
              <a:t>It can be applied on categorical data OR qualitative data.</a:t>
            </a:r>
          </a:p>
        </p:txBody>
      </p:sp>
    </p:spTree>
    <p:extLst>
      <p:ext uri="{BB962C8B-B14F-4D97-AF65-F5344CB8AC3E}">
        <p14:creationId xmlns:p14="http://schemas.microsoft.com/office/powerpoint/2010/main" val="3358217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93455" y="1348509"/>
            <a:ext cx="10123054" cy="3970318"/>
          </a:xfrm>
          <a:prstGeom prst="rect">
            <a:avLst/>
          </a:prstGeom>
          <a:noFill/>
        </p:spPr>
        <p:txBody>
          <a:bodyPr wrap="square" rtlCol="0">
            <a:spAutoFit/>
          </a:bodyPr>
          <a:lstStyle/>
          <a:p>
            <a:pPr marL="457200" indent="-457200">
              <a:buFont typeface="Arial" panose="020B0604020202020204" pitchFamily="34" charset="0"/>
              <a:buChar char="•"/>
            </a:pPr>
            <a:r>
              <a:rPr lang="en-US" sz="2800" dirty="0">
                <a:latin typeface="Bahnschrift SemiLight" panose="020B0502040204020203" pitchFamily="34" charset="0"/>
              </a:rPr>
              <a:t>A chi-square test is a statistical test that is used to compare observed and expected results. The goal of this test is to identify whether a disparity between actual and predicted data is due to chance or to a link between the variables under consideration.</a:t>
            </a:r>
          </a:p>
          <a:p>
            <a:pPr marL="457200" indent="-457200">
              <a:buFont typeface="Arial" panose="020B0604020202020204" pitchFamily="34" charset="0"/>
              <a:buChar char="•"/>
            </a:pPr>
            <a:endParaRPr lang="en-US" sz="2800" dirty="0">
              <a:latin typeface="Bahnschrift SemiLight" panose="020B0502040204020203" pitchFamily="34" charset="0"/>
            </a:endParaRPr>
          </a:p>
          <a:p>
            <a:pPr marL="457200" indent="-457200">
              <a:buFont typeface="Arial" panose="020B0604020202020204" pitchFamily="34" charset="0"/>
              <a:buChar char="•"/>
            </a:pPr>
            <a:r>
              <a:rPr lang="en-US" sz="2800" dirty="0">
                <a:latin typeface="Bahnschrift SemiLight" panose="020B0502040204020203" pitchFamily="34" charset="0"/>
              </a:rPr>
              <a:t> As a result, the chi-square test is an ideal choice for aiding in our understanding and interpretation of the connection between our two categorical variables.</a:t>
            </a:r>
            <a:endParaRPr lang="en-IN" sz="2800" dirty="0">
              <a:latin typeface="Bahnschrift SemiLight" panose="020B0502040204020203" pitchFamily="34" charset="0"/>
            </a:endParaRPr>
          </a:p>
        </p:txBody>
      </p:sp>
      <p:sp>
        <p:nvSpPr>
          <p:cNvPr id="4" name="Rectangle 3"/>
          <p:cNvSpPr/>
          <p:nvPr/>
        </p:nvSpPr>
        <p:spPr>
          <a:xfrm>
            <a:off x="1893455" y="141008"/>
            <a:ext cx="2715038" cy="646331"/>
          </a:xfrm>
          <a:prstGeom prst="rect">
            <a:avLst/>
          </a:prstGeom>
          <a:noFill/>
        </p:spPr>
        <p:txBody>
          <a:bodyPr wrap="none" lIns="91440" tIns="45720" rIns="91440" bIns="45720">
            <a:spAutoFit/>
          </a:bodyPr>
          <a:lstStyle/>
          <a:p>
            <a:pPr algn="ctr"/>
            <a:r>
              <a:rPr lang="en-US" sz="3600" dirty="0">
                <a:ln w="0"/>
                <a:effectLst>
                  <a:outerShdw blurRad="38100" dist="19050" dir="2700000" algn="tl" rotWithShape="0">
                    <a:schemeClr val="dk1">
                      <a:alpha val="40000"/>
                    </a:schemeClr>
                  </a:outerShdw>
                </a:effectLst>
              </a:rPr>
              <a:t>DEFINATION</a:t>
            </a:r>
            <a:endParaRPr lang="en-US" sz="36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592511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91016" y="261081"/>
            <a:ext cx="7014933" cy="769441"/>
          </a:xfrm>
          <a:prstGeom prst="rect">
            <a:avLst/>
          </a:prstGeom>
          <a:noFill/>
        </p:spPr>
        <p:txBody>
          <a:bodyPr wrap="none" lIns="91440" tIns="45720" rIns="91440" bIns="45720">
            <a:spAutoFit/>
          </a:bodyPr>
          <a:lstStyle/>
          <a:p>
            <a:pPr algn="ctr"/>
            <a:r>
              <a:rPr lang="en-US" sz="4400" b="0" cap="none" spc="0" dirty="0">
                <a:ln w="0"/>
                <a:solidFill>
                  <a:schemeClr val="tx1"/>
                </a:solidFill>
                <a:effectLst>
                  <a:outerShdw blurRad="38100" dist="19050" dir="2700000" algn="tl" rotWithShape="0">
                    <a:schemeClr val="dk1">
                      <a:alpha val="40000"/>
                    </a:schemeClr>
                  </a:outerShdw>
                </a:effectLst>
              </a:rPr>
              <a:t>WHY CHI-SQUARE IS USED ?</a:t>
            </a:r>
          </a:p>
        </p:txBody>
      </p:sp>
      <p:sp>
        <p:nvSpPr>
          <p:cNvPr id="4" name="TextBox 3"/>
          <p:cNvSpPr txBox="1"/>
          <p:nvPr/>
        </p:nvSpPr>
        <p:spPr>
          <a:xfrm>
            <a:off x="2219090" y="1225689"/>
            <a:ext cx="8321963" cy="4893647"/>
          </a:xfrm>
          <a:prstGeom prst="rect">
            <a:avLst/>
          </a:prstGeom>
          <a:noFill/>
        </p:spPr>
        <p:txBody>
          <a:bodyPr wrap="square" rtlCol="0">
            <a:spAutoFit/>
          </a:bodyPr>
          <a:lstStyle/>
          <a:p>
            <a:r>
              <a:rPr lang="en-US" sz="2400" dirty="0"/>
              <a:t>Chi-square is a statistical test that examines the differences between categorical variables from a random sample in order to determine whether the expected and observed results are well-fitting.</a:t>
            </a:r>
          </a:p>
          <a:p>
            <a:endParaRPr lang="en-US" sz="2400" dirty="0"/>
          </a:p>
          <a:p>
            <a:r>
              <a:rPr lang="en-US" sz="2400" b="1" dirty="0"/>
              <a:t>Here are some of the uses of the Chi-Squared test</a:t>
            </a:r>
            <a:r>
              <a:rPr lang="en-US" sz="2400" dirty="0"/>
              <a:t>:</a:t>
            </a:r>
          </a:p>
          <a:p>
            <a:endParaRPr lang="en-US" sz="2400" dirty="0"/>
          </a:p>
          <a:p>
            <a:r>
              <a:rPr lang="en-US" sz="2400" dirty="0"/>
              <a:t>The Chi-squared test can be used to see if your data follows a well-known theoretical probability distribution like the Normal or Poisson distribution.</a:t>
            </a:r>
          </a:p>
          <a:p>
            <a:endParaRPr lang="en-US" sz="2400" dirty="0"/>
          </a:p>
          <a:p>
            <a:endParaRPr lang="en-US" sz="2400" dirty="0"/>
          </a:p>
          <a:p>
            <a:endParaRPr lang="en-IN" sz="2400" b="1" dirty="0"/>
          </a:p>
        </p:txBody>
      </p:sp>
    </p:spTree>
    <p:extLst>
      <p:ext uri="{BB962C8B-B14F-4D97-AF65-F5344CB8AC3E}">
        <p14:creationId xmlns:p14="http://schemas.microsoft.com/office/powerpoint/2010/main" val="2114337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1511" y="122535"/>
            <a:ext cx="4740400" cy="923330"/>
          </a:xfrm>
          <a:prstGeom prst="rect">
            <a:avLst/>
          </a:prstGeom>
          <a:noFill/>
        </p:spPr>
        <p:txBody>
          <a:bodyPr wrap="none" lIns="91440" tIns="45720" rIns="91440" bIns="45720">
            <a:spAutoFit/>
          </a:bodyPr>
          <a:lstStyle/>
          <a:p>
            <a:pPr algn="ctr"/>
            <a:r>
              <a:rPr lang="en-US" sz="5400" dirty="0">
                <a:ln w="0"/>
                <a:effectLst>
                  <a:outerShdw blurRad="38100" dist="19050" dir="2700000" algn="tl" rotWithShape="0">
                    <a:schemeClr val="dk1">
                      <a:alpha val="40000"/>
                    </a:schemeClr>
                  </a:outerShdw>
                </a:effectLst>
              </a:rPr>
              <a:t>ASSUMPTIONS</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3" name="TextBox 2"/>
          <p:cNvSpPr txBox="1"/>
          <p:nvPr/>
        </p:nvSpPr>
        <p:spPr>
          <a:xfrm>
            <a:off x="1274618" y="1073575"/>
            <a:ext cx="11166763" cy="507831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400" dirty="0"/>
              <a:t>The chi square assumes that the data should be randomly selected.</a:t>
            </a:r>
          </a:p>
          <a:p>
            <a:pPr marL="285750" indent="-285750">
              <a:lnSpc>
                <a:spcPct val="150000"/>
              </a:lnSpc>
              <a:buFont typeface="Arial" panose="020B0604020202020204" pitchFamily="34" charset="0"/>
              <a:buChar char="•"/>
            </a:pPr>
            <a:r>
              <a:rPr lang="en-US" sz="2400" dirty="0"/>
              <a:t>A chi-square (χ2) statistic is a measure of the </a:t>
            </a:r>
            <a:r>
              <a:rPr lang="en-US" sz="2400" b="1" dirty="0"/>
              <a:t>difference between the observed and expected frequencies</a:t>
            </a:r>
            <a:r>
              <a:rPr lang="en-US" sz="2400" dirty="0"/>
              <a:t> of the outcomes of a set of events or variables.</a:t>
            </a:r>
          </a:p>
          <a:p>
            <a:pPr marL="285750" indent="-285750">
              <a:lnSpc>
                <a:spcPct val="150000"/>
              </a:lnSpc>
              <a:buFont typeface="Arial" panose="020B0604020202020204" pitchFamily="34" charset="0"/>
              <a:buChar char="•"/>
            </a:pPr>
            <a:r>
              <a:rPr lang="en-US" sz="2400" dirty="0"/>
              <a:t>Chi-square is useful for </a:t>
            </a:r>
            <a:r>
              <a:rPr lang="en-US" sz="2400" b="1" dirty="0"/>
              <a:t>analyzing</a:t>
            </a:r>
            <a:r>
              <a:rPr lang="en-US" sz="2400" dirty="0"/>
              <a:t> such </a:t>
            </a:r>
            <a:r>
              <a:rPr lang="en-US" sz="2400" b="1" dirty="0"/>
              <a:t>differences</a:t>
            </a:r>
            <a:r>
              <a:rPr lang="en-US" sz="2400" dirty="0"/>
              <a:t> in </a:t>
            </a:r>
            <a:r>
              <a:rPr lang="en-US" sz="2400" b="1" dirty="0"/>
              <a:t>categorical variables</a:t>
            </a:r>
            <a:r>
              <a:rPr lang="en-US" sz="2400" dirty="0"/>
              <a:t>, especially those </a:t>
            </a:r>
            <a:r>
              <a:rPr lang="en-US" sz="2400" b="1" dirty="0"/>
              <a:t>nominal in nature</a:t>
            </a:r>
            <a:r>
              <a:rPr lang="en-US" sz="2400" dirty="0"/>
              <a:t>.</a:t>
            </a:r>
          </a:p>
          <a:p>
            <a:pPr marL="285750" indent="-285750">
              <a:lnSpc>
                <a:spcPct val="150000"/>
              </a:lnSpc>
              <a:buFont typeface="Arial" panose="020B0604020202020204" pitchFamily="34" charset="0"/>
              <a:buChar char="•"/>
            </a:pPr>
            <a:r>
              <a:rPr lang="en-US" sz="2400" b="1" dirty="0"/>
              <a:t>χ2 depends </a:t>
            </a:r>
            <a:r>
              <a:rPr lang="en-US" sz="2400" dirty="0"/>
              <a:t>on the size of the </a:t>
            </a:r>
            <a:r>
              <a:rPr lang="en-US" sz="2400" b="1" dirty="0"/>
              <a:t>difference between actual and observed values</a:t>
            </a:r>
            <a:r>
              <a:rPr lang="en-US" sz="2400" dirty="0"/>
              <a:t>, the </a:t>
            </a:r>
            <a:r>
              <a:rPr lang="en-US" sz="2400" b="1" dirty="0"/>
              <a:t>degrees of freedom</a:t>
            </a:r>
            <a:r>
              <a:rPr lang="en-US" sz="2400" dirty="0"/>
              <a:t>, and the </a:t>
            </a:r>
            <a:r>
              <a:rPr lang="en-US" sz="2400" b="1" dirty="0"/>
              <a:t>sample size.</a:t>
            </a:r>
          </a:p>
          <a:p>
            <a:pPr marL="342900" indent="-342900">
              <a:lnSpc>
                <a:spcPct val="150000"/>
              </a:lnSpc>
              <a:buFont typeface="Arial" panose="020B0604020202020204" pitchFamily="34" charset="0"/>
              <a:buChar char="•"/>
            </a:pPr>
            <a:r>
              <a:rPr lang="en-US" sz="2400" dirty="0"/>
              <a:t>More than 20% of the expected frequency have a liberal view of less than 5 than chi square cannot be used to tackle the problem.</a:t>
            </a:r>
            <a:endParaRPr lang="en-IN" sz="2400" dirty="0"/>
          </a:p>
        </p:txBody>
      </p:sp>
    </p:spTree>
    <p:extLst>
      <p:ext uri="{BB962C8B-B14F-4D97-AF65-F5344CB8AC3E}">
        <p14:creationId xmlns:p14="http://schemas.microsoft.com/office/powerpoint/2010/main" val="466126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0600" y="113299"/>
            <a:ext cx="8910965" cy="584775"/>
          </a:xfrm>
          <a:prstGeom prst="rect">
            <a:avLst/>
          </a:prstGeom>
          <a:noFill/>
        </p:spPr>
        <p:txBody>
          <a:bodyPr wrap="none" lIns="91440" tIns="45720" rIns="91440" bIns="45720">
            <a:spAutoFit/>
          </a:bodyPr>
          <a:lstStyle/>
          <a:p>
            <a:pPr algn="ctr"/>
            <a:r>
              <a:rPr lang="en-US" sz="3200" dirty="0">
                <a:ln w="0"/>
                <a:effectLst>
                  <a:outerShdw blurRad="38100" dist="19050" dir="2700000" algn="tl" rotWithShape="0">
                    <a:schemeClr val="dk1">
                      <a:alpha val="40000"/>
                    </a:schemeClr>
                  </a:outerShdw>
                </a:effectLst>
              </a:rPr>
              <a:t>APPLICATIONS OF PEARSON’S CHI-SQUARE TEST</a:t>
            </a:r>
            <a:endParaRPr lang="en-US" sz="3200" b="0" cap="none" spc="0" dirty="0">
              <a:ln w="0"/>
              <a:solidFill>
                <a:schemeClr val="tx1"/>
              </a:solidFill>
              <a:effectLst>
                <a:outerShdw blurRad="38100" dist="19050" dir="2700000" algn="tl" rotWithShape="0">
                  <a:schemeClr val="dk1">
                    <a:alpha val="40000"/>
                  </a:schemeClr>
                </a:outerShdw>
              </a:effectLst>
            </a:endParaRPr>
          </a:p>
        </p:txBody>
      </p:sp>
      <p:sp>
        <p:nvSpPr>
          <p:cNvPr id="3" name="TextBox 2"/>
          <p:cNvSpPr txBox="1"/>
          <p:nvPr/>
        </p:nvSpPr>
        <p:spPr>
          <a:xfrm>
            <a:off x="1902691" y="698074"/>
            <a:ext cx="9938328" cy="1477328"/>
          </a:xfrm>
          <a:prstGeom prst="rect">
            <a:avLst/>
          </a:prstGeom>
          <a:noFill/>
        </p:spPr>
        <p:txBody>
          <a:bodyPr wrap="square" rtlCol="0">
            <a:spAutoFit/>
          </a:bodyPr>
          <a:lstStyle/>
          <a:p>
            <a:pPr>
              <a:lnSpc>
                <a:spcPct val="150000"/>
              </a:lnSpc>
            </a:pPr>
            <a:r>
              <a:rPr lang="en-IN" sz="2400" b="1" dirty="0"/>
              <a:t>Test can be applied in</a:t>
            </a:r>
          </a:p>
          <a:p>
            <a:pPr marL="285750" indent="-285750">
              <a:lnSpc>
                <a:spcPct val="150000"/>
              </a:lnSpc>
              <a:buFont typeface="Arial" panose="020B0604020202020204" pitchFamily="34" charset="0"/>
              <a:buChar char="•"/>
            </a:pPr>
            <a:r>
              <a:rPr lang="en-IN" b="1" dirty="0"/>
              <a:t>GOODNESS OF FIT OF DISTRIBUTION </a:t>
            </a:r>
          </a:p>
          <a:p>
            <a:pPr marL="285750" indent="-285750">
              <a:lnSpc>
                <a:spcPct val="150000"/>
              </a:lnSpc>
              <a:buFont typeface="Arial" panose="020B0604020202020204" pitchFamily="34" charset="0"/>
              <a:buChar char="•"/>
            </a:pPr>
            <a:r>
              <a:rPr lang="en-IN" b="1" dirty="0"/>
              <a:t>TEST IN DEPENDENCE OF ATTRIBUTES</a:t>
            </a:r>
          </a:p>
        </p:txBody>
      </p:sp>
      <p:sp>
        <p:nvSpPr>
          <p:cNvPr id="4" name="TextBox 3"/>
          <p:cNvSpPr txBox="1"/>
          <p:nvPr/>
        </p:nvSpPr>
        <p:spPr>
          <a:xfrm>
            <a:off x="1902691" y="4738254"/>
            <a:ext cx="9855200" cy="1477328"/>
          </a:xfrm>
          <a:prstGeom prst="rect">
            <a:avLst/>
          </a:prstGeom>
          <a:noFill/>
        </p:spPr>
        <p:txBody>
          <a:bodyPr wrap="square" rtlCol="0">
            <a:spAutoFit/>
          </a:bodyPr>
          <a:lstStyle/>
          <a:p>
            <a:r>
              <a:rPr lang="en-US" dirty="0"/>
              <a:t>The Chi-Square Test of </a:t>
            </a:r>
            <a:r>
              <a:rPr lang="en-US" b="1" dirty="0">
                <a:solidFill>
                  <a:schemeClr val="accent1">
                    <a:lumMod val="75000"/>
                  </a:schemeClr>
                </a:solidFill>
              </a:rPr>
              <a:t>Independence</a:t>
            </a:r>
            <a:r>
              <a:rPr lang="en-US" dirty="0"/>
              <a:t> is a derivable ( also known as inferential ) statistical test which examines whether the two sets of variables are likely to be related with each other or not. This test is used when we have counts of values for two nominal or categorical variables and is considered as non-parametric test. A relatively large sample size and independence of </a:t>
            </a:r>
            <a:r>
              <a:rPr lang="en-US" dirty="0" err="1"/>
              <a:t>obseravations</a:t>
            </a:r>
            <a:r>
              <a:rPr lang="en-US" dirty="0"/>
              <a:t> are the required criteria for conducting this test.</a:t>
            </a:r>
            <a:endParaRPr lang="en-IN" dirty="0"/>
          </a:p>
        </p:txBody>
      </p:sp>
      <p:sp>
        <p:nvSpPr>
          <p:cNvPr id="5" name="TextBox 4"/>
          <p:cNvSpPr txBox="1"/>
          <p:nvPr/>
        </p:nvSpPr>
        <p:spPr>
          <a:xfrm>
            <a:off x="1902691" y="2760177"/>
            <a:ext cx="9162473" cy="1477328"/>
          </a:xfrm>
          <a:prstGeom prst="rect">
            <a:avLst/>
          </a:prstGeom>
          <a:noFill/>
        </p:spPr>
        <p:txBody>
          <a:bodyPr wrap="square" rtlCol="0">
            <a:spAutoFit/>
          </a:bodyPr>
          <a:lstStyle/>
          <a:p>
            <a:r>
              <a:rPr lang="en-US" dirty="0"/>
              <a:t>In statistical hypothesis testing, the Chi-Square </a:t>
            </a:r>
            <a:r>
              <a:rPr lang="en-US" b="1" dirty="0">
                <a:solidFill>
                  <a:schemeClr val="accent1">
                    <a:lumMod val="75000"/>
                  </a:schemeClr>
                </a:solidFill>
              </a:rPr>
              <a:t>Goodness-of-Fit</a:t>
            </a:r>
            <a:r>
              <a:rPr lang="en-US" dirty="0"/>
              <a:t> test determines whether a variable is likely to come from a given distribution or not. We must have a set of data values and the idea of the distribution of this data. We can use this test when we have value counts for categorical variables. This test demonstrates a way of deciding if the data values have a “ good enough” fit for our idea or if it is a representative sample data of the entire population. </a:t>
            </a:r>
            <a:endParaRPr lang="en-IN" dirty="0"/>
          </a:p>
        </p:txBody>
      </p:sp>
    </p:spTree>
    <p:extLst>
      <p:ext uri="{BB962C8B-B14F-4D97-AF65-F5344CB8AC3E}">
        <p14:creationId xmlns:p14="http://schemas.microsoft.com/office/powerpoint/2010/main" val="4184152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8845" y="94826"/>
            <a:ext cx="7327199" cy="584775"/>
          </a:xfrm>
          <a:prstGeom prst="rect">
            <a:avLst/>
          </a:prstGeom>
          <a:noFill/>
        </p:spPr>
        <p:txBody>
          <a:bodyPr wrap="none" lIns="91440" tIns="45720" rIns="91440" bIns="45720">
            <a:spAutoFit/>
          </a:bodyPr>
          <a:lstStyle/>
          <a:p>
            <a:pPr algn="ctr"/>
            <a:r>
              <a:rPr lang="en-US" sz="3200" b="1" dirty="0">
                <a:ln w="0"/>
                <a:effectLst>
                  <a:outerShdw blurRad="38100" dist="19050" dir="2700000" algn="tl" rotWithShape="0">
                    <a:schemeClr val="dk1">
                      <a:alpha val="40000"/>
                    </a:schemeClr>
                  </a:outerShdw>
                </a:effectLst>
              </a:rPr>
              <a:t>STEPS TO PERFORM CHI-SQUARE TEST</a:t>
            </a:r>
            <a:endParaRPr lang="en-US" sz="3200" b="1" cap="none" spc="0" dirty="0">
              <a:ln w="0"/>
              <a:solidFill>
                <a:schemeClr val="tx1"/>
              </a:solidFill>
              <a:effectLst>
                <a:outerShdw blurRad="38100" dist="19050" dir="2700000" algn="tl" rotWithShape="0">
                  <a:schemeClr val="dk1">
                    <a:alpha val="40000"/>
                  </a:schemeClr>
                </a:outerShdw>
              </a:effectLst>
            </a:endParaRPr>
          </a:p>
        </p:txBody>
      </p:sp>
      <p:sp>
        <p:nvSpPr>
          <p:cNvPr id="3" name="TextBox 2"/>
          <p:cNvSpPr txBox="1"/>
          <p:nvPr/>
        </p:nvSpPr>
        <p:spPr>
          <a:xfrm>
            <a:off x="1750673" y="1283855"/>
            <a:ext cx="9929091" cy="4199611"/>
          </a:xfrm>
          <a:prstGeom prst="rect">
            <a:avLst/>
          </a:prstGeom>
          <a:noFill/>
        </p:spPr>
        <p:txBody>
          <a:bodyPr wrap="square" rtlCol="0">
            <a:spAutoFit/>
          </a:bodyPr>
          <a:lstStyle/>
          <a:p>
            <a:pPr>
              <a:lnSpc>
                <a:spcPct val="150000"/>
              </a:lnSpc>
            </a:pPr>
            <a:r>
              <a:rPr lang="en-IN" sz="2000" b="1" dirty="0"/>
              <a:t>STEP 1</a:t>
            </a:r>
            <a:r>
              <a:rPr lang="en-IN" sz="2000" dirty="0"/>
              <a:t>- </a:t>
            </a:r>
            <a:r>
              <a:rPr lang="en-US" sz="2000" dirty="0"/>
              <a:t>Create a table of the observed and expected frequencies. </a:t>
            </a:r>
          </a:p>
          <a:p>
            <a:pPr>
              <a:lnSpc>
                <a:spcPct val="150000"/>
              </a:lnSpc>
            </a:pPr>
            <a:r>
              <a:rPr lang="en-US" sz="2000" b="1" dirty="0"/>
              <a:t>STEP 2-</a:t>
            </a:r>
            <a:r>
              <a:rPr lang="en-US" sz="2000" dirty="0"/>
              <a:t> Calculate the chi-square value from your observed and expected frequencies using the chi-square formula.</a:t>
            </a:r>
          </a:p>
          <a:p>
            <a:pPr>
              <a:lnSpc>
                <a:spcPct val="150000"/>
              </a:lnSpc>
            </a:pPr>
            <a:r>
              <a:rPr lang="en-US" sz="2000" dirty="0"/>
              <a:t>(</a:t>
            </a:r>
            <a:r>
              <a:rPr lang="en-US" sz="2000" b="1" dirty="0">
                <a:solidFill>
                  <a:srgbClr val="FF0000"/>
                </a:solidFill>
              </a:rPr>
              <a:t>OBSERVED VALUE-EXPECTED VALUE)²/EXPECTED VALUE</a:t>
            </a:r>
          </a:p>
          <a:p>
            <a:pPr>
              <a:lnSpc>
                <a:spcPct val="150000"/>
              </a:lnSpc>
            </a:pPr>
            <a:r>
              <a:rPr lang="en-US" sz="2000" b="1" dirty="0"/>
              <a:t>STEP 3 </a:t>
            </a:r>
            <a:r>
              <a:rPr lang="en-US" sz="2000" dirty="0"/>
              <a:t>- Find the critical chi-square value in a chi-square critical value table .</a:t>
            </a:r>
          </a:p>
          <a:p>
            <a:pPr>
              <a:lnSpc>
                <a:spcPct val="150000"/>
              </a:lnSpc>
            </a:pPr>
            <a:r>
              <a:rPr lang="en-US" sz="2000" b="1" dirty="0"/>
              <a:t>STEP 4 </a:t>
            </a:r>
            <a:r>
              <a:rPr lang="en-US" sz="2000" dirty="0"/>
              <a:t>- Compare the chi-square value to the critical value to determine which is larger.</a:t>
            </a:r>
          </a:p>
          <a:p>
            <a:pPr>
              <a:lnSpc>
                <a:spcPct val="150000"/>
              </a:lnSpc>
            </a:pPr>
            <a:r>
              <a:rPr lang="en-US" sz="2000" b="1" dirty="0"/>
              <a:t>STEP 5 </a:t>
            </a:r>
            <a:r>
              <a:rPr lang="en-US" sz="2000" dirty="0"/>
              <a:t>- Decide whether to reject the null hypothesis. You should reject the null hypothesis if the chi-square value is greater than the critical value. If you reject the null hypothesis, you can conclude that your data are significantly different from what you expected.</a:t>
            </a:r>
          </a:p>
        </p:txBody>
      </p:sp>
    </p:spTree>
    <p:extLst>
      <p:ext uri="{BB962C8B-B14F-4D97-AF65-F5344CB8AC3E}">
        <p14:creationId xmlns:p14="http://schemas.microsoft.com/office/powerpoint/2010/main" val="1623279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6364" y="280865"/>
            <a:ext cx="7620000" cy="584775"/>
          </a:xfrm>
          <a:prstGeom prst="rect">
            <a:avLst/>
          </a:prstGeom>
          <a:noFill/>
        </p:spPr>
        <p:txBody>
          <a:bodyPr wrap="square" rtlCol="0">
            <a:spAutoFit/>
          </a:bodyPr>
          <a:lstStyle/>
          <a:p>
            <a:r>
              <a:rPr lang="en-IN" sz="3200" b="1" dirty="0"/>
              <a:t>CALCULATION FORMULA</a:t>
            </a:r>
          </a:p>
        </p:txBody>
      </p:sp>
      <p:sp>
        <p:nvSpPr>
          <p:cNvPr id="4" name="TextBox 3"/>
          <p:cNvSpPr txBox="1"/>
          <p:nvPr/>
        </p:nvSpPr>
        <p:spPr>
          <a:xfrm>
            <a:off x="1450109" y="1209963"/>
            <a:ext cx="9060872" cy="4479637"/>
          </a:xfrm>
          <a:prstGeom prst="rect">
            <a:avLst/>
          </a:prstGeom>
          <a:noFill/>
        </p:spPr>
        <p:txBody>
          <a:bodyPr wrap="square" rtlCol="0">
            <a:spAutoFit/>
          </a:bodyPr>
          <a:lstStyle/>
          <a:p>
            <a:endParaRPr lang="en-IN" dirty="0"/>
          </a:p>
        </p:txBody>
      </p:sp>
      <p:sp>
        <p:nvSpPr>
          <p:cNvPr id="9" name="TextBox 8"/>
          <p:cNvSpPr txBox="1"/>
          <p:nvPr/>
        </p:nvSpPr>
        <p:spPr>
          <a:xfrm>
            <a:off x="2888793" y="3679404"/>
            <a:ext cx="6606496" cy="369332"/>
          </a:xfrm>
          <a:prstGeom prst="rect">
            <a:avLst/>
          </a:prstGeom>
          <a:noFill/>
        </p:spPr>
        <p:txBody>
          <a:bodyPr wrap="square" rtlCol="0">
            <a:spAutoFit/>
          </a:bodyPr>
          <a:lstStyle/>
          <a:p>
            <a:endParaRPr lang="en-IN" dirty="0"/>
          </a:p>
        </p:txBody>
      </p:sp>
      <p:sp>
        <p:nvSpPr>
          <p:cNvPr id="10" name="Rectangle 3"/>
          <p:cNvSpPr>
            <a:spLocks noChangeArrowheads="1"/>
          </p:cNvSpPr>
          <p:nvPr/>
        </p:nvSpPr>
        <p:spPr bwMode="auto">
          <a:xfrm>
            <a:off x="1770103" y="2638492"/>
            <a:ext cx="8889475" cy="373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effectLst/>
                <a:latin typeface="Inter"/>
              </a:rPr>
              <a:t>Both of Pearson’s chi-square tests use the same formula to calculate the </a:t>
            </a:r>
            <a:r>
              <a:rPr kumimoji="0" lang="en-US" altLang="en-US" sz="2000" b="1" i="0" u="none" strike="noStrike" cap="none" normalizeH="0" baseline="0" dirty="0">
                <a:ln>
                  <a:noFill/>
                </a:ln>
                <a:effectLst/>
                <a:latin typeface="Inter"/>
                <a:hlinkClick r:id="rId2"/>
              </a:rPr>
              <a:t>test statistic</a:t>
            </a:r>
            <a:r>
              <a:rPr kumimoji="0" lang="en-US" altLang="en-US" sz="2000" b="1" i="0" u="none" strike="noStrike" cap="none" normalizeH="0" baseline="0" dirty="0">
                <a:ln>
                  <a:noFill/>
                </a:ln>
                <a:effectLst/>
                <a:latin typeface="Inter"/>
              </a:rPr>
              <a:t>, chi-square (Χ</a:t>
            </a:r>
            <a:r>
              <a:rPr kumimoji="0" lang="en-US" altLang="en-US" sz="1200" b="1" i="0" u="none" strike="noStrike" cap="none" normalizeH="0" baseline="30000" dirty="0">
                <a:ln>
                  <a:noFill/>
                </a:ln>
                <a:effectLst/>
                <a:latin typeface="Inter"/>
              </a:rPr>
              <a:t>2</a:t>
            </a:r>
            <a:r>
              <a:rPr kumimoji="0" lang="en-US" altLang="en-US" sz="2000" b="1" i="0" u="none" strike="noStrike" cap="none" normalizeH="0" baseline="0" dirty="0">
                <a:ln>
                  <a:noFill/>
                </a:ln>
                <a:effectLst/>
                <a:latin typeface="Inter"/>
              </a:rPr>
              <a:t>):</a:t>
            </a:r>
            <a:endParaRPr kumimoji="0" lang="en-US" altLang="en-US" sz="1100" b="1"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effectLst/>
                <a:latin typeface="Inter"/>
              </a:rPr>
              <a:t>    </a:t>
            </a:r>
            <a:endParaRPr kumimoji="0" lang="en-US" altLang="en-US" sz="1100" b="1"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effectLst/>
                <a:latin typeface="Inter"/>
              </a:rPr>
              <a:t>Where:</a:t>
            </a:r>
            <a:endParaRPr kumimoji="0" lang="en-US" altLang="en-US" sz="1100" b="1"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effectLst/>
                <a:latin typeface="Inter"/>
              </a:rPr>
              <a:t>Χ</a:t>
            </a:r>
            <a:r>
              <a:rPr kumimoji="0" lang="en-US" altLang="en-US" sz="1200" b="1" i="0" u="none" strike="noStrike" cap="none" normalizeH="0" baseline="30000" dirty="0">
                <a:ln>
                  <a:noFill/>
                </a:ln>
                <a:effectLst/>
                <a:latin typeface="Inter"/>
              </a:rPr>
              <a:t>2</a:t>
            </a:r>
            <a:r>
              <a:rPr kumimoji="0" lang="en-US" altLang="en-US" sz="2000" b="1" i="0" u="none" strike="noStrike" cap="none" normalizeH="0" baseline="0" dirty="0">
                <a:ln>
                  <a:noFill/>
                </a:ln>
                <a:effectLst/>
                <a:latin typeface="Inter"/>
              </a:rPr>
              <a:t> is the chi-square test statistic</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effectLst/>
                <a:latin typeface="Inter"/>
              </a:rPr>
              <a:t>Σ is the summation operator (it means “take the sum of”)</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1" u="none" strike="noStrike" cap="none" normalizeH="0" baseline="0" dirty="0">
                <a:ln>
                  <a:noFill/>
                </a:ln>
                <a:effectLst/>
                <a:latin typeface="Inter"/>
              </a:rPr>
              <a:t>O</a:t>
            </a:r>
            <a:r>
              <a:rPr kumimoji="0" lang="en-US" altLang="en-US" sz="2000" b="1" i="0" u="none" strike="noStrike" cap="none" normalizeH="0" baseline="0" dirty="0">
                <a:ln>
                  <a:noFill/>
                </a:ln>
                <a:effectLst/>
                <a:latin typeface="Inter"/>
              </a:rPr>
              <a:t> is the observed frequency</a:t>
            </a: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2000" b="1" dirty="0">
                <a:latin typeface="Inter"/>
              </a:rPr>
              <a:t>E is the expected </a:t>
            </a:r>
            <a:r>
              <a:rPr lang="en-IN" altLang="en-US" sz="2000" b="1" dirty="0">
                <a:latin typeface="Inter"/>
              </a:rPr>
              <a:t>frequency </a:t>
            </a:r>
            <a:endParaRPr kumimoji="0" lang="en-US" altLang="en-US" sz="2000" b="1" i="0" u="none" strike="noStrike" cap="none" normalizeH="0" baseline="0" dirty="0">
              <a:ln>
                <a:noFill/>
              </a:ln>
              <a:effectLst/>
              <a:latin typeface="Inter"/>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1" u="none" strike="noStrike" cap="none" normalizeH="0" baseline="0" dirty="0">
                <a:ln>
                  <a:noFill/>
                </a:ln>
                <a:effectLst/>
                <a:latin typeface="Inter"/>
              </a:rPr>
              <a:t>O-E</a:t>
            </a:r>
            <a:r>
              <a:rPr kumimoji="0" lang="en-US" altLang="en-US" sz="2000" b="1" i="0" u="none" strike="noStrike" cap="none" normalizeH="0" baseline="0" dirty="0">
                <a:ln>
                  <a:noFill/>
                </a:ln>
                <a:effectLst/>
                <a:latin typeface="Inter"/>
              </a:rPr>
              <a:t> is </a:t>
            </a:r>
            <a:r>
              <a:rPr lang="en-US" altLang="en-US" sz="2000" b="1" dirty="0">
                <a:latin typeface="Inter"/>
              </a:rPr>
              <a:t>D</a:t>
            </a:r>
            <a:r>
              <a:rPr kumimoji="0" lang="en-US" altLang="en-US" sz="2000" b="1" i="0" u="none" strike="noStrike" cap="none" normalizeH="0" baseline="0" dirty="0">
                <a:ln>
                  <a:noFill/>
                </a:ln>
                <a:effectLst/>
                <a:latin typeface="Inter"/>
              </a:rPr>
              <a:t>ifference between the observations and the expectations (</a:t>
            </a:r>
            <a:r>
              <a:rPr kumimoji="0" lang="en-US" altLang="en-US" sz="2000" b="1" i="1" u="none" strike="noStrike" cap="none" normalizeH="0" baseline="0" dirty="0">
                <a:ln>
                  <a:noFill/>
                </a:ln>
                <a:effectLst/>
                <a:latin typeface="Inter"/>
              </a:rPr>
              <a:t>O</a:t>
            </a:r>
            <a:r>
              <a:rPr kumimoji="0" lang="en-US" altLang="en-US" sz="2000" b="1" i="0" u="none" strike="noStrike" cap="none" normalizeH="0" baseline="0" dirty="0">
                <a:ln>
                  <a:noFill/>
                </a:ln>
                <a:effectLst/>
                <a:latin typeface="Inter"/>
              </a:rPr>
              <a:t> − </a:t>
            </a:r>
            <a:r>
              <a:rPr kumimoji="0" lang="en-US" altLang="en-US" sz="2000" b="1" i="1" u="none" strike="noStrike" cap="none" normalizeH="0" baseline="0" dirty="0">
                <a:ln>
                  <a:noFill/>
                </a:ln>
                <a:effectLst/>
                <a:latin typeface="Inter"/>
              </a:rPr>
              <a:t>E </a:t>
            </a:r>
            <a:r>
              <a:rPr kumimoji="0" lang="en-US" altLang="en-US" sz="2000" b="1" i="0" u="none" strike="noStrike" cap="none" normalizeH="0" baseline="0" dirty="0">
                <a:ln>
                  <a:noFill/>
                </a:ln>
                <a:effectLst/>
                <a:latin typeface="Inter"/>
              </a:rPr>
              <a:t>in the equation), the bigger the chi-square will be. To decide whether the difference is big enough to be </a:t>
            </a:r>
            <a:r>
              <a:rPr kumimoji="0" lang="en-US" altLang="en-US" sz="2000" b="1" i="0" u="none" strike="noStrike" cap="none" normalizeH="0" baseline="0" dirty="0">
                <a:ln>
                  <a:noFill/>
                </a:ln>
                <a:effectLst/>
                <a:latin typeface="Inter"/>
                <a:hlinkClick r:id="rId3"/>
              </a:rPr>
              <a:t>statistically significant</a:t>
            </a:r>
            <a:r>
              <a:rPr kumimoji="0" lang="en-US" altLang="en-US" sz="2000" b="1" i="0" u="none" strike="noStrike" cap="none" normalizeH="0" baseline="0" dirty="0">
                <a:ln>
                  <a:noFill/>
                </a:ln>
                <a:effectLst/>
                <a:latin typeface="Inter"/>
              </a:rPr>
              <a:t>, you compare the chi-square value to a critical value.</a:t>
            </a:r>
            <a:endParaRPr kumimoji="0" lang="en-US" altLang="en-US" sz="4000" b="1" i="0" u="none" strike="noStrike" cap="none" normalizeH="0" baseline="0" dirty="0">
              <a:ln>
                <a:noFill/>
              </a:ln>
              <a:effectLst/>
              <a:latin typeface="Inter"/>
            </a:endParaRPr>
          </a:p>
        </p:txBody>
      </p:sp>
      <p:pic>
        <p:nvPicPr>
          <p:cNvPr id="11" name="Picture 4" descr="\begin{equation*} X^2=\sum{\frac{(O-E)^2}{E}} \end{equa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8902" y="1131821"/>
            <a:ext cx="2678545" cy="1402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71431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228</TotalTime>
  <Words>1073</Words>
  <Application>Microsoft Office PowerPoint</Application>
  <PresentationFormat>Widescreen</PresentationFormat>
  <Paragraphs>192</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Arial Black</vt:lpstr>
      <vt:lpstr>Bahnschrift Condensed</vt:lpstr>
      <vt:lpstr>Bahnschrift SemiBold</vt:lpstr>
      <vt:lpstr>Bahnschrift SemiLight</vt:lpstr>
      <vt:lpstr>Corbel</vt:lpstr>
      <vt:lpstr>Inter</vt:lpstr>
      <vt:lpstr>Wingdings</vt:lpstr>
      <vt:lpstr>Parallax</vt:lpstr>
      <vt:lpstr>PowerPoint Presentation</vt:lpstr>
      <vt:lpstr>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DEBASHIS PANDA</dc:creator>
  <cp:lastModifiedBy>OWNER</cp:lastModifiedBy>
  <cp:revision>26</cp:revision>
  <dcterms:created xsi:type="dcterms:W3CDTF">2024-04-11T12:41:28Z</dcterms:created>
  <dcterms:modified xsi:type="dcterms:W3CDTF">2025-01-20T16:33:45Z</dcterms:modified>
</cp:coreProperties>
</file>