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8" r:id="rId3"/>
    <p:sldId id="263" r:id="rId4"/>
    <p:sldId id="259" r:id="rId5"/>
    <p:sldId id="260" r:id="rId6"/>
    <p:sldId id="261" r:id="rId7"/>
    <p:sldId id="262" r:id="rId8"/>
    <p:sldId id="264" r:id="rId9"/>
    <p:sldId id="271" r:id="rId10"/>
    <p:sldId id="269"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1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302599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72661-0B5B-4C3B-A84E-AA0C35F6FCAD}"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122345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2223287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1453183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794280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1248230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250056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344256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339696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330046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72661-0B5B-4C3B-A84E-AA0C35F6FCAD}"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288138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272661-0B5B-4C3B-A84E-AA0C35F6FCAD}"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280639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272661-0B5B-4C3B-A84E-AA0C35F6FCAD}"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82986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72661-0B5B-4C3B-A84E-AA0C35F6FCAD}"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85123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72661-0B5B-4C3B-A84E-AA0C35F6FCAD}"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129249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72661-0B5B-4C3B-A84E-AA0C35F6FCAD}"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397924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72661-0B5B-4C3B-A84E-AA0C35F6FCAD}"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657AE2-1AC0-4533-B774-2FB934A9F673}" type="slidenum">
              <a:rPr lang="en-IN" smtClean="0"/>
              <a:t>‹#›</a:t>
            </a:fld>
            <a:endParaRPr lang="en-IN"/>
          </a:p>
        </p:txBody>
      </p:sp>
    </p:spTree>
    <p:extLst>
      <p:ext uri="{BB962C8B-B14F-4D97-AF65-F5344CB8AC3E}">
        <p14:creationId xmlns:p14="http://schemas.microsoft.com/office/powerpoint/2010/main" val="104471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272661-0B5B-4C3B-A84E-AA0C35F6FCAD}" type="datetimeFigureOut">
              <a:rPr lang="en-IN" smtClean="0"/>
              <a:t>20-01-2025</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E657AE2-1AC0-4533-B774-2FB934A9F673}" type="slidenum">
              <a:rPr lang="en-IN" smtClean="0"/>
              <a:t>‹#›</a:t>
            </a:fld>
            <a:endParaRPr lang="en-IN"/>
          </a:p>
        </p:txBody>
      </p:sp>
    </p:spTree>
    <p:extLst>
      <p:ext uri="{BB962C8B-B14F-4D97-AF65-F5344CB8AC3E}">
        <p14:creationId xmlns:p14="http://schemas.microsoft.com/office/powerpoint/2010/main" val="408910525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scribbr.com/statistics/statistical-significance/" TargetMode="External"/><Relationship Id="rId2" Type="http://schemas.openxmlformats.org/officeDocument/2006/relationships/hyperlink" Target="https://www.scribbr.com/statistics/test-statistic/"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2375" y="0"/>
            <a:ext cx="8045793"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latin typeface="Bahnschrift Condensed" panose="020B0502040204020203" pitchFamily="34" charset="0"/>
              </a:rPr>
              <a:t>KARL PEARSON’S CHI-SQUARE TEST</a:t>
            </a:r>
            <a:endParaRPr lang="en-US" sz="5400" b="0" cap="none" spc="0" dirty="0">
              <a:ln w="0"/>
              <a:solidFill>
                <a:schemeClr val="tx1"/>
              </a:solidFill>
              <a:effectLst>
                <a:outerShdw blurRad="38100" dist="19050" dir="2700000" algn="tl" rotWithShape="0">
                  <a:schemeClr val="dk1">
                    <a:alpha val="40000"/>
                  </a:schemeClr>
                </a:outerShdw>
              </a:effectLst>
              <a:latin typeface="Bahnschrift Condensed" panose="020B0502040204020203" pitchFamily="34" charset="0"/>
            </a:endParaRPr>
          </a:p>
        </p:txBody>
      </p:sp>
      <p:sp>
        <p:nvSpPr>
          <p:cNvPr id="5" name="TextBox 4"/>
          <p:cNvSpPr txBox="1"/>
          <p:nvPr/>
        </p:nvSpPr>
        <p:spPr>
          <a:xfrm>
            <a:off x="4174109" y="1200727"/>
            <a:ext cx="5182327" cy="369332"/>
          </a:xfrm>
          <a:prstGeom prst="rect">
            <a:avLst/>
          </a:prstGeom>
          <a:noFill/>
        </p:spPr>
        <p:txBody>
          <a:bodyPr wrap="square" rtlCol="0">
            <a:spAutoFit/>
          </a:bodyPr>
          <a:lstStyle/>
          <a:p>
            <a:r>
              <a:rPr lang="en-IN" b="1" i="1" dirty="0">
                <a:latin typeface="Arial Black" panose="020B0A04020102020204" pitchFamily="34" charset="0"/>
              </a:rPr>
              <a:t>SUBJECT - RESEARCH METHODOLOGY</a:t>
            </a:r>
          </a:p>
        </p:txBody>
      </p:sp>
      <p:sp>
        <p:nvSpPr>
          <p:cNvPr id="6" name="TextBox 5"/>
          <p:cNvSpPr txBox="1"/>
          <p:nvPr/>
        </p:nvSpPr>
        <p:spPr>
          <a:xfrm>
            <a:off x="6096002" y="5181600"/>
            <a:ext cx="6243782" cy="1292662"/>
          </a:xfrm>
          <a:prstGeom prst="rect">
            <a:avLst/>
          </a:prstGeom>
          <a:noFill/>
        </p:spPr>
        <p:txBody>
          <a:bodyPr wrap="square" rtlCol="0">
            <a:spAutoFit/>
          </a:bodyPr>
          <a:lstStyle/>
          <a:p>
            <a:pPr algn="ctr"/>
            <a:r>
              <a:rPr lang="en-US" sz="2400" dirty="0">
                <a:solidFill>
                  <a:srgbClr val="FF0000"/>
                </a:solidFill>
              </a:rPr>
              <a:t>Dr. </a:t>
            </a:r>
            <a:r>
              <a:rPr lang="en-US" sz="2400" dirty="0" err="1">
                <a:solidFill>
                  <a:srgbClr val="FF0000"/>
                </a:solidFill>
              </a:rPr>
              <a:t>Srinibash</a:t>
            </a:r>
            <a:r>
              <a:rPr lang="en-US" sz="2400" dirty="0">
                <a:solidFill>
                  <a:srgbClr val="FF0000"/>
                </a:solidFill>
              </a:rPr>
              <a:t> Dash</a:t>
            </a:r>
          </a:p>
          <a:p>
            <a:pPr algn="ctr"/>
            <a:r>
              <a:rPr lang="en-US" sz="1800" dirty="0">
                <a:solidFill>
                  <a:srgbClr val="FF0000"/>
                </a:solidFill>
              </a:rPr>
              <a:t>Associate Professor &amp; Head</a:t>
            </a:r>
          </a:p>
          <a:p>
            <a:pPr algn="ctr"/>
            <a:r>
              <a:rPr lang="en-US" sz="1800" dirty="0">
                <a:solidFill>
                  <a:srgbClr val="FF0000"/>
                </a:solidFill>
              </a:rPr>
              <a:t>School of Management</a:t>
            </a:r>
          </a:p>
          <a:p>
            <a:pPr algn="ctr"/>
            <a:r>
              <a:rPr lang="en-US" sz="1800" dirty="0">
                <a:solidFill>
                  <a:srgbClr val="FF0000"/>
                </a:solidFill>
              </a:rPr>
              <a:t>Gangadhar </a:t>
            </a:r>
            <a:r>
              <a:rPr lang="en-US" sz="1800" dirty="0" err="1">
                <a:solidFill>
                  <a:srgbClr val="FF0000"/>
                </a:solidFill>
              </a:rPr>
              <a:t>Meher</a:t>
            </a:r>
            <a:r>
              <a:rPr lang="en-US" sz="1800" dirty="0">
                <a:solidFill>
                  <a:srgbClr val="FF0000"/>
                </a:solidFill>
              </a:rPr>
              <a:t> University</a:t>
            </a:r>
          </a:p>
        </p:txBody>
      </p:sp>
      <p:sp>
        <p:nvSpPr>
          <p:cNvPr id="2" name="TextBox 1"/>
          <p:cNvSpPr txBox="1"/>
          <p:nvPr/>
        </p:nvSpPr>
        <p:spPr>
          <a:xfrm>
            <a:off x="2844800" y="2355273"/>
            <a:ext cx="7943368" cy="1323439"/>
          </a:xfrm>
          <a:prstGeom prst="rect">
            <a:avLst/>
          </a:prstGeom>
          <a:noFill/>
        </p:spPr>
        <p:txBody>
          <a:bodyPr wrap="square" rtlCol="0">
            <a:spAutoFit/>
          </a:bodyPr>
          <a:lstStyle/>
          <a:p>
            <a:r>
              <a:rPr lang="en-IN" sz="2000" b="1" dirty="0"/>
              <a:t>HYPOTHESIS QUESTION:-IS THERE ANY SIGNIFICANT RELATIONSHIP BETWEEN MARITAL STATUS AND EDUCATIONAL QUALIFICATION. </a:t>
            </a:r>
          </a:p>
          <a:p>
            <a:endParaRPr lang="en-IN" sz="2000" b="1" dirty="0"/>
          </a:p>
        </p:txBody>
      </p:sp>
    </p:spTree>
    <p:extLst>
      <p:ext uri="{BB962C8B-B14F-4D97-AF65-F5344CB8AC3E}">
        <p14:creationId xmlns:p14="http://schemas.microsoft.com/office/powerpoint/2010/main" val="151292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392" y="0"/>
            <a:ext cx="410311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HYPOTHESIS</a:t>
            </a:r>
          </a:p>
        </p:txBody>
      </p:sp>
      <p:sp>
        <p:nvSpPr>
          <p:cNvPr id="3" name="TextBox 2"/>
          <p:cNvSpPr txBox="1"/>
          <p:nvPr/>
        </p:nvSpPr>
        <p:spPr>
          <a:xfrm>
            <a:off x="1607127" y="1293091"/>
            <a:ext cx="8931564" cy="2308324"/>
          </a:xfrm>
          <a:prstGeom prst="rect">
            <a:avLst/>
          </a:prstGeom>
          <a:noFill/>
        </p:spPr>
        <p:txBody>
          <a:bodyPr wrap="square" rtlCol="0">
            <a:spAutoFit/>
          </a:bodyPr>
          <a:lstStyle/>
          <a:p>
            <a:r>
              <a:rPr lang="en-IN" dirty="0"/>
              <a:t>NULL HYPOTHESIS – There is NO relationship between marital status and educational qualification .</a:t>
            </a:r>
          </a:p>
          <a:p>
            <a:endParaRPr lang="en-IN" dirty="0"/>
          </a:p>
          <a:p>
            <a:r>
              <a:rPr lang="en-IN" dirty="0"/>
              <a:t>ALTERNATE HYPOTHESIS – There is a significant relation between marital status and educational qualification. </a:t>
            </a:r>
          </a:p>
          <a:p>
            <a:endParaRPr lang="en-IN" dirty="0"/>
          </a:p>
          <a:p>
            <a:r>
              <a:rPr lang="en-IN" dirty="0"/>
              <a:t>QUESTION : IS THERE ANY SIGNIFICANT RELATIONSHIP BETWEEN MARITAL STATUS AND EDUCATIONAL QUALIFICATION. </a:t>
            </a:r>
          </a:p>
        </p:txBody>
      </p:sp>
    </p:spTree>
    <p:extLst>
      <p:ext uri="{BB962C8B-B14F-4D97-AF65-F5344CB8AC3E}">
        <p14:creationId xmlns:p14="http://schemas.microsoft.com/office/powerpoint/2010/main" val="63155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100" y="-86617"/>
            <a:ext cx="8045922" cy="769441"/>
          </a:xfrm>
          <a:prstGeom prst="rect">
            <a:avLst/>
          </a:prstGeom>
          <a:noFill/>
        </p:spPr>
        <p:txBody>
          <a:bodyPr wrap="none" lIns="91440" tIns="45720" rIns="91440" bIns="45720">
            <a:spAutoFit/>
          </a:bodyPr>
          <a:lstStyle/>
          <a:p>
            <a:pPr algn="ctr"/>
            <a:r>
              <a:rPr lang="en-US" sz="4400" b="1" cap="none" spc="0" dirty="0">
                <a:ln w="0"/>
                <a:solidFill>
                  <a:schemeClr val="tx1"/>
                </a:solidFill>
                <a:effectLst>
                  <a:outerShdw blurRad="38100" dist="19050" dir="2700000" algn="tl" rotWithShape="0">
                    <a:schemeClr val="dk1">
                      <a:alpha val="40000"/>
                    </a:schemeClr>
                  </a:outerShdw>
                </a:effectLst>
              </a:rPr>
              <a:t>EXAMPLES WITH REAL VALUES</a:t>
            </a:r>
          </a:p>
        </p:txBody>
      </p:sp>
      <p:graphicFrame>
        <p:nvGraphicFramePr>
          <p:cNvPr id="3" name="Table 2"/>
          <p:cNvGraphicFramePr>
            <a:graphicFrameLocks noGrp="1"/>
          </p:cNvGraphicFramePr>
          <p:nvPr>
            <p:extLst>
              <p:ext uri="{D42A27DB-BD31-4B8C-83A1-F6EECF244321}">
                <p14:modId xmlns:p14="http://schemas.microsoft.com/office/powerpoint/2010/main" val="2877868103"/>
              </p:ext>
            </p:extLst>
          </p:nvPr>
        </p:nvGraphicFramePr>
        <p:xfrm>
          <a:off x="2092035" y="1190721"/>
          <a:ext cx="8963308" cy="2123440"/>
        </p:xfrm>
        <a:graphic>
          <a:graphicData uri="http://schemas.openxmlformats.org/drawingml/2006/table">
            <a:tbl>
              <a:tblPr firstRow="1" bandRow="1">
                <a:tableStyleId>{5C22544A-7EE6-4342-B048-85BDC9FD1C3A}</a:tableStyleId>
              </a:tblPr>
              <a:tblGrid>
                <a:gridCol w="2041236">
                  <a:extLst>
                    <a:ext uri="{9D8B030D-6E8A-4147-A177-3AD203B41FA5}">
                      <a16:colId xmlns:a16="http://schemas.microsoft.com/office/drawing/2014/main" val="20000"/>
                    </a:ext>
                  </a:extLst>
                </a:gridCol>
                <a:gridCol w="1975930">
                  <a:extLst>
                    <a:ext uri="{9D8B030D-6E8A-4147-A177-3AD203B41FA5}">
                      <a16:colId xmlns:a16="http://schemas.microsoft.com/office/drawing/2014/main" val="20001"/>
                    </a:ext>
                  </a:extLst>
                </a:gridCol>
                <a:gridCol w="1694942">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370840">
                <a:tc>
                  <a:txBody>
                    <a:bodyPr/>
                    <a:lstStyle/>
                    <a:p>
                      <a:r>
                        <a:rPr lang="en-IN" dirty="0"/>
                        <a:t>QUALIFICATION/MARITAL STATUS</a:t>
                      </a:r>
                    </a:p>
                  </a:txBody>
                  <a:tcPr/>
                </a:tc>
                <a:tc>
                  <a:txBody>
                    <a:bodyPr/>
                    <a:lstStyle/>
                    <a:p>
                      <a:r>
                        <a:rPr lang="en-IN" dirty="0"/>
                        <a:t>MIDDLE SCHOOL</a:t>
                      </a:r>
                    </a:p>
                  </a:txBody>
                  <a:tcPr/>
                </a:tc>
                <a:tc>
                  <a:txBody>
                    <a:bodyPr/>
                    <a:lstStyle/>
                    <a:p>
                      <a:r>
                        <a:rPr lang="en-IN" dirty="0"/>
                        <a:t>HIGH SCHOOL</a:t>
                      </a:r>
                    </a:p>
                  </a:txBody>
                  <a:tcPr/>
                </a:tc>
                <a:tc>
                  <a:txBody>
                    <a:bodyPr/>
                    <a:lstStyle/>
                    <a:p>
                      <a:r>
                        <a:rPr lang="en-IN" dirty="0"/>
                        <a:t>BACHAELORS DEGREE</a:t>
                      </a:r>
                    </a:p>
                  </a:txBody>
                  <a:tcPr/>
                </a:tc>
                <a:tc>
                  <a:txBody>
                    <a:bodyPr/>
                    <a:lstStyle/>
                    <a:p>
                      <a:r>
                        <a:rPr lang="en-IN" dirty="0"/>
                        <a:t>TOTAL</a:t>
                      </a:r>
                    </a:p>
                  </a:txBody>
                  <a:tcPr/>
                </a:tc>
                <a:extLst>
                  <a:ext uri="{0D108BD9-81ED-4DB2-BD59-A6C34878D82A}">
                    <a16:rowId xmlns:a16="http://schemas.microsoft.com/office/drawing/2014/main" val="10000"/>
                  </a:ext>
                </a:extLst>
              </a:tr>
              <a:tr h="370840">
                <a:tc>
                  <a:txBody>
                    <a:bodyPr/>
                    <a:lstStyle/>
                    <a:p>
                      <a:r>
                        <a:rPr lang="en-IN" dirty="0"/>
                        <a:t>NEVER MARRIED</a:t>
                      </a:r>
                    </a:p>
                  </a:txBody>
                  <a:tcPr/>
                </a:tc>
                <a:tc>
                  <a:txBody>
                    <a:bodyPr/>
                    <a:lstStyle/>
                    <a:p>
                      <a:r>
                        <a:rPr lang="en-IN" dirty="0"/>
                        <a:t>18</a:t>
                      </a:r>
                    </a:p>
                  </a:txBody>
                  <a:tcPr/>
                </a:tc>
                <a:tc>
                  <a:txBody>
                    <a:bodyPr/>
                    <a:lstStyle/>
                    <a:p>
                      <a:r>
                        <a:rPr lang="en-IN" dirty="0"/>
                        <a:t>36</a:t>
                      </a:r>
                    </a:p>
                  </a:txBody>
                  <a:tcPr/>
                </a:tc>
                <a:tc>
                  <a:txBody>
                    <a:bodyPr/>
                    <a:lstStyle/>
                    <a:p>
                      <a:r>
                        <a:rPr lang="en-IN" dirty="0"/>
                        <a:t>21</a:t>
                      </a:r>
                    </a:p>
                  </a:txBody>
                  <a:tcPr/>
                </a:tc>
                <a:tc>
                  <a:txBody>
                    <a:bodyPr/>
                    <a:lstStyle/>
                    <a:p>
                      <a:r>
                        <a:rPr lang="en-IN" dirty="0"/>
                        <a:t>75</a:t>
                      </a:r>
                    </a:p>
                  </a:txBody>
                  <a:tcPr/>
                </a:tc>
                <a:extLst>
                  <a:ext uri="{0D108BD9-81ED-4DB2-BD59-A6C34878D82A}">
                    <a16:rowId xmlns:a16="http://schemas.microsoft.com/office/drawing/2014/main" val="10001"/>
                  </a:ext>
                </a:extLst>
              </a:tr>
              <a:tr h="370840">
                <a:tc>
                  <a:txBody>
                    <a:bodyPr/>
                    <a:lstStyle/>
                    <a:p>
                      <a:r>
                        <a:rPr lang="en-IN" dirty="0"/>
                        <a:t>MARRIED</a:t>
                      </a:r>
                    </a:p>
                  </a:txBody>
                  <a:tcPr/>
                </a:tc>
                <a:tc>
                  <a:txBody>
                    <a:bodyPr/>
                    <a:lstStyle/>
                    <a:p>
                      <a:r>
                        <a:rPr lang="en-IN" dirty="0"/>
                        <a:t>12</a:t>
                      </a:r>
                    </a:p>
                  </a:txBody>
                  <a:tcPr/>
                </a:tc>
                <a:tc>
                  <a:txBody>
                    <a:bodyPr/>
                    <a:lstStyle/>
                    <a:p>
                      <a:r>
                        <a:rPr lang="en-IN" dirty="0"/>
                        <a:t>36</a:t>
                      </a:r>
                    </a:p>
                  </a:txBody>
                  <a:tcPr/>
                </a:tc>
                <a:tc>
                  <a:txBody>
                    <a:bodyPr/>
                    <a:lstStyle/>
                    <a:p>
                      <a:r>
                        <a:rPr lang="en-IN" dirty="0"/>
                        <a:t>45</a:t>
                      </a:r>
                    </a:p>
                  </a:txBody>
                  <a:tcPr/>
                </a:tc>
                <a:tc>
                  <a:txBody>
                    <a:bodyPr/>
                    <a:lstStyle/>
                    <a:p>
                      <a:r>
                        <a:rPr lang="en-IN" dirty="0"/>
                        <a:t>93</a:t>
                      </a:r>
                    </a:p>
                  </a:txBody>
                  <a:tcPr/>
                </a:tc>
                <a:extLst>
                  <a:ext uri="{0D108BD9-81ED-4DB2-BD59-A6C34878D82A}">
                    <a16:rowId xmlns:a16="http://schemas.microsoft.com/office/drawing/2014/main" val="10002"/>
                  </a:ext>
                </a:extLst>
              </a:tr>
              <a:tr h="370840">
                <a:tc>
                  <a:txBody>
                    <a:bodyPr/>
                    <a:lstStyle/>
                    <a:p>
                      <a:r>
                        <a:rPr lang="en-IN" dirty="0"/>
                        <a:t>DIVORCED</a:t>
                      </a:r>
                    </a:p>
                  </a:txBody>
                  <a:tcPr/>
                </a:tc>
                <a:tc>
                  <a:txBody>
                    <a:bodyPr/>
                    <a:lstStyle/>
                    <a:p>
                      <a:r>
                        <a:rPr lang="en-IN" dirty="0"/>
                        <a:t>6</a:t>
                      </a:r>
                    </a:p>
                  </a:txBody>
                  <a:tcPr/>
                </a:tc>
                <a:tc>
                  <a:txBody>
                    <a:bodyPr/>
                    <a:lstStyle/>
                    <a:p>
                      <a:r>
                        <a:rPr lang="en-IN" dirty="0"/>
                        <a:t>9</a:t>
                      </a:r>
                    </a:p>
                  </a:txBody>
                  <a:tcPr/>
                </a:tc>
                <a:tc>
                  <a:txBody>
                    <a:bodyPr/>
                    <a:lstStyle/>
                    <a:p>
                      <a:r>
                        <a:rPr lang="en-IN" dirty="0"/>
                        <a:t>9</a:t>
                      </a:r>
                    </a:p>
                  </a:txBody>
                  <a:tcPr/>
                </a:tc>
                <a:tc>
                  <a:txBody>
                    <a:bodyPr/>
                    <a:lstStyle/>
                    <a:p>
                      <a:r>
                        <a:rPr lang="en-IN" dirty="0"/>
                        <a:t>24</a:t>
                      </a:r>
                    </a:p>
                  </a:txBody>
                  <a:tcPr/>
                </a:tc>
                <a:extLst>
                  <a:ext uri="{0D108BD9-81ED-4DB2-BD59-A6C34878D82A}">
                    <a16:rowId xmlns:a16="http://schemas.microsoft.com/office/drawing/2014/main" val="10003"/>
                  </a:ext>
                </a:extLst>
              </a:tr>
              <a:tr h="370840">
                <a:tc>
                  <a:txBody>
                    <a:bodyPr/>
                    <a:lstStyle/>
                    <a:p>
                      <a:r>
                        <a:rPr lang="en-IN" dirty="0"/>
                        <a:t>TOTAL</a:t>
                      </a:r>
                    </a:p>
                  </a:txBody>
                  <a:tcPr/>
                </a:tc>
                <a:tc>
                  <a:txBody>
                    <a:bodyPr/>
                    <a:lstStyle/>
                    <a:p>
                      <a:r>
                        <a:rPr lang="en-IN" dirty="0"/>
                        <a:t>36</a:t>
                      </a:r>
                    </a:p>
                  </a:txBody>
                  <a:tcPr/>
                </a:tc>
                <a:tc>
                  <a:txBody>
                    <a:bodyPr/>
                    <a:lstStyle/>
                    <a:p>
                      <a:r>
                        <a:rPr lang="en-IN" dirty="0"/>
                        <a:t>81</a:t>
                      </a:r>
                    </a:p>
                  </a:txBody>
                  <a:tcPr/>
                </a:tc>
                <a:tc>
                  <a:txBody>
                    <a:bodyPr/>
                    <a:lstStyle/>
                    <a:p>
                      <a:r>
                        <a:rPr lang="en-IN" dirty="0"/>
                        <a:t>75</a:t>
                      </a:r>
                    </a:p>
                  </a:txBody>
                  <a:tcPr/>
                </a:tc>
                <a:tc>
                  <a:txBody>
                    <a:bodyPr/>
                    <a:lstStyle/>
                    <a:p>
                      <a:r>
                        <a:rPr lang="en-IN" dirty="0"/>
                        <a:t>192</a:t>
                      </a:r>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01886706"/>
              </p:ext>
            </p:extLst>
          </p:nvPr>
        </p:nvGraphicFramePr>
        <p:xfrm>
          <a:off x="2092035" y="4206393"/>
          <a:ext cx="8963308" cy="2123440"/>
        </p:xfrm>
        <a:graphic>
          <a:graphicData uri="http://schemas.openxmlformats.org/drawingml/2006/table">
            <a:tbl>
              <a:tblPr firstRow="1" bandRow="1">
                <a:tableStyleId>{5C22544A-7EE6-4342-B048-85BDC9FD1C3A}</a:tableStyleId>
              </a:tblPr>
              <a:tblGrid>
                <a:gridCol w="2041236">
                  <a:extLst>
                    <a:ext uri="{9D8B030D-6E8A-4147-A177-3AD203B41FA5}">
                      <a16:colId xmlns:a16="http://schemas.microsoft.com/office/drawing/2014/main" val="20000"/>
                    </a:ext>
                  </a:extLst>
                </a:gridCol>
                <a:gridCol w="1975930">
                  <a:extLst>
                    <a:ext uri="{9D8B030D-6E8A-4147-A177-3AD203B41FA5}">
                      <a16:colId xmlns:a16="http://schemas.microsoft.com/office/drawing/2014/main" val="20001"/>
                    </a:ext>
                  </a:extLst>
                </a:gridCol>
                <a:gridCol w="1694942">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370840">
                <a:tc>
                  <a:txBody>
                    <a:bodyPr/>
                    <a:lstStyle/>
                    <a:p>
                      <a:r>
                        <a:rPr lang="en-IN" dirty="0"/>
                        <a:t>QUALIFICATION/MARITAL STATUS</a:t>
                      </a:r>
                    </a:p>
                  </a:txBody>
                  <a:tcPr/>
                </a:tc>
                <a:tc>
                  <a:txBody>
                    <a:bodyPr/>
                    <a:lstStyle/>
                    <a:p>
                      <a:r>
                        <a:rPr lang="en-IN" dirty="0"/>
                        <a:t>MIDDLE SCHOOL</a:t>
                      </a:r>
                    </a:p>
                  </a:txBody>
                  <a:tcPr/>
                </a:tc>
                <a:tc>
                  <a:txBody>
                    <a:bodyPr/>
                    <a:lstStyle/>
                    <a:p>
                      <a:r>
                        <a:rPr lang="en-IN" dirty="0"/>
                        <a:t>HIGH SCHOOL</a:t>
                      </a:r>
                    </a:p>
                  </a:txBody>
                  <a:tcPr/>
                </a:tc>
                <a:tc>
                  <a:txBody>
                    <a:bodyPr/>
                    <a:lstStyle/>
                    <a:p>
                      <a:r>
                        <a:rPr lang="en-IN" dirty="0"/>
                        <a:t>BACHAELORS</a:t>
                      </a:r>
                    </a:p>
                  </a:txBody>
                  <a:tcPr/>
                </a:tc>
                <a:tc>
                  <a:txBody>
                    <a:bodyPr/>
                    <a:lstStyle/>
                    <a:p>
                      <a:r>
                        <a:rPr lang="en-IN" dirty="0"/>
                        <a:t>TOTAL</a:t>
                      </a:r>
                    </a:p>
                  </a:txBody>
                  <a:tcPr/>
                </a:tc>
                <a:extLst>
                  <a:ext uri="{0D108BD9-81ED-4DB2-BD59-A6C34878D82A}">
                    <a16:rowId xmlns:a16="http://schemas.microsoft.com/office/drawing/2014/main" val="10000"/>
                  </a:ext>
                </a:extLst>
              </a:tr>
              <a:tr h="370840">
                <a:tc>
                  <a:txBody>
                    <a:bodyPr/>
                    <a:lstStyle/>
                    <a:p>
                      <a:r>
                        <a:rPr lang="en-IN" dirty="0"/>
                        <a:t>NEVER MARRIED</a:t>
                      </a:r>
                    </a:p>
                  </a:txBody>
                  <a:tcPr/>
                </a:tc>
                <a:tc>
                  <a:txBody>
                    <a:bodyPr/>
                    <a:lstStyle/>
                    <a:p>
                      <a:r>
                        <a:rPr lang="en-IN" dirty="0"/>
                        <a:t>14.06</a:t>
                      </a:r>
                    </a:p>
                  </a:txBody>
                  <a:tcPr/>
                </a:tc>
                <a:tc>
                  <a:txBody>
                    <a:bodyPr/>
                    <a:lstStyle/>
                    <a:p>
                      <a:r>
                        <a:rPr lang="en-IN" dirty="0"/>
                        <a:t>31.6</a:t>
                      </a:r>
                    </a:p>
                  </a:txBody>
                  <a:tcPr/>
                </a:tc>
                <a:tc>
                  <a:txBody>
                    <a:bodyPr/>
                    <a:lstStyle/>
                    <a:p>
                      <a:r>
                        <a:rPr lang="en-IN" dirty="0"/>
                        <a:t>29.2</a:t>
                      </a:r>
                    </a:p>
                  </a:txBody>
                  <a:tcPr/>
                </a:tc>
                <a:tc>
                  <a:txBody>
                    <a:bodyPr/>
                    <a:lstStyle/>
                    <a:p>
                      <a:r>
                        <a:rPr lang="en-IN" dirty="0"/>
                        <a:t>75</a:t>
                      </a:r>
                    </a:p>
                  </a:txBody>
                  <a:tcPr/>
                </a:tc>
                <a:extLst>
                  <a:ext uri="{0D108BD9-81ED-4DB2-BD59-A6C34878D82A}">
                    <a16:rowId xmlns:a16="http://schemas.microsoft.com/office/drawing/2014/main" val="10001"/>
                  </a:ext>
                </a:extLst>
              </a:tr>
              <a:tr h="370840">
                <a:tc>
                  <a:txBody>
                    <a:bodyPr/>
                    <a:lstStyle/>
                    <a:p>
                      <a:r>
                        <a:rPr lang="en-IN" dirty="0"/>
                        <a:t>MARRIED</a:t>
                      </a:r>
                    </a:p>
                  </a:txBody>
                  <a:tcPr/>
                </a:tc>
                <a:tc>
                  <a:txBody>
                    <a:bodyPr/>
                    <a:lstStyle/>
                    <a:p>
                      <a:r>
                        <a:rPr lang="en-IN" dirty="0"/>
                        <a:t>17.43</a:t>
                      </a:r>
                    </a:p>
                  </a:txBody>
                  <a:tcPr/>
                </a:tc>
                <a:tc>
                  <a:txBody>
                    <a:bodyPr/>
                    <a:lstStyle/>
                    <a:p>
                      <a:r>
                        <a:rPr lang="en-IN" dirty="0"/>
                        <a:t>39.2</a:t>
                      </a:r>
                    </a:p>
                  </a:txBody>
                  <a:tcPr/>
                </a:tc>
                <a:tc>
                  <a:txBody>
                    <a:bodyPr/>
                    <a:lstStyle/>
                    <a:p>
                      <a:r>
                        <a:rPr lang="en-IN" dirty="0"/>
                        <a:t>36.3</a:t>
                      </a:r>
                    </a:p>
                  </a:txBody>
                  <a:tcPr/>
                </a:tc>
                <a:tc>
                  <a:txBody>
                    <a:bodyPr/>
                    <a:lstStyle/>
                    <a:p>
                      <a:r>
                        <a:rPr lang="en-IN" dirty="0"/>
                        <a:t>93</a:t>
                      </a:r>
                    </a:p>
                  </a:txBody>
                  <a:tcPr/>
                </a:tc>
                <a:extLst>
                  <a:ext uri="{0D108BD9-81ED-4DB2-BD59-A6C34878D82A}">
                    <a16:rowId xmlns:a16="http://schemas.microsoft.com/office/drawing/2014/main" val="10002"/>
                  </a:ext>
                </a:extLst>
              </a:tr>
              <a:tr h="370840">
                <a:tc>
                  <a:txBody>
                    <a:bodyPr/>
                    <a:lstStyle/>
                    <a:p>
                      <a:r>
                        <a:rPr lang="en-IN" dirty="0"/>
                        <a:t>DIVORCED</a:t>
                      </a:r>
                    </a:p>
                  </a:txBody>
                  <a:tcPr/>
                </a:tc>
                <a:tc>
                  <a:txBody>
                    <a:bodyPr/>
                    <a:lstStyle/>
                    <a:p>
                      <a:r>
                        <a:rPr lang="en-IN" dirty="0"/>
                        <a:t>4.6</a:t>
                      </a:r>
                    </a:p>
                  </a:txBody>
                  <a:tcPr/>
                </a:tc>
                <a:tc>
                  <a:txBody>
                    <a:bodyPr/>
                    <a:lstStyle/>
                    <a:p>
                      <a:r>
                        <a:rPr lang="en-IN" dirty="0"/>
                        <a:t>10.1</a:t>
                      </a:r>
                    </a:p>
                  </a:txBody>
                  <a:tcPr/>
                </a:tc>
                <a:tc>
                  <a:txBody>
                    <a:bodyPr/>
                    <a:lstStyle/>
                    <a:p>
                      <a:r>
                        <a:rPr lang="en-IN" dirty="0"/>
                        <a:t>9.3</a:t>
                      </a:r>
                    </a:p>
                  </a:txBody>
                  <a:tcPr/>
                </a:tc>
                <a:tc>
                  <a:txBody>
                    <a:bodyPr/>
                    <a:lstStyle/>
                    <a:p>
                      <a:r>
                        <a:rPr lang="en-IN" dirty="0"/>
                        <a:t>24</a:t>
                      </a:r>
                    </a:p>
                  </a:txBody>
                  <a:tcPr/>
                </a:tc>
                <a:extLst>
                  <a:ext uri="{0D108BD9-81ED-4DB2-BD59-A6C34878D82A}">
                    <a16:rowId xmlns:a16="http://schemas.microsoft.com/office/drawing/2014/main" val="10003"/>
                  </a:ext>
                </a:extLst>
              </a:tr>
              <a:tr h="370840">
                <a:tc>
                  <a:txBody>
                    <a:bodyPr/>
                    <a:lstStyle/>
                    <a:p>
                      <a:r>
                        <a:rPr lang="en-IN" dirty="0"/>
                        <a:t>TOTAL</a:t>
                      </a:r>
                    </a:p>
                  </a:txBody>
                  <a:tcPr/>
                </a:tc>
                <a:tc>
                  <a:txBody>
                    <a:bodyPr/>
                    <a:lstStyle/>
                    <a:p>
                      <a:r>
                        <a:rPr lang="en-IN" dirty="0"/>
                        <a:t>36</a:t>
                      </a:r>
                    </a:p>
                  </a:txBody>
                  <a:tcPr/>
                </a:tc>
                <a:tc>
                  <a:txBody>
                    <a:bodyPr/>
                    <a:lstStyle/>
                    <a:p>
                      <a:r>
                        <a:rPr lang="en-IN" dirty="0"/>
                        <a:t>81</a:t>
                      </a:r>
                    </a:p>
                  </a:txBody>
                  <a:tcPr/>
                </a:tc>
                <a:tc>
                  <a:txBody>
                    <a:bodyPr/>
                    <a:lstStyle/>
                    <a:p>
                      <a:r>
                        <a:rPr lang="en-IN" dirty="0"/>
                        <a:t>75</a:t>
                      </a:r>
                    </a:p>
                  </a:txBody>
                  <a:tcPr/>
                </a:tc>
                <a:tc>
                  <a:txBody>
                    <a:bodyPr/>
                    <a:lstStyle/>
                    <a:p>
                      <a:r>
                        <a:rPr lang="en-IN" dirty="0"/>
                        <a:t>192</a:t>
                      </a:r>
                    </a:p>
                  </a:txBody>
                  <a:tcPr/>
                </a:tc>
                <a:extLst>
                  <a:ext uri="{0D108BD9-81ED-4DB2-BD59-A6C34878D82A}">
                    <a16:rowId xmlns:a16="http://schemas.microsoft.com/office/drawing/2014/main" val="10004"/>
                  </a:ext>
                </a:extLst>
              </a:tr>
            </a:tbl>
          </a:graphicData>
        </a:graphic>
      </p:graphicFrame>
      <p:sp>
        <p:nvSpPr>
          <p:cNvPr id="6" name="Rectangle 5"/>
          <p:cNvSpPr/>
          <p:nvPr/>
        </p:nvSpPr>
        <p:spPr>
          <a:xfrm>
            <a:off x="4329757" y="3685208"/>
            <a:ext cx="4132863" cy="461665"/>
          </a:xfrm>
          <a:prstGeom prst="rect">
            <a:avLst/>
          </a:prstGeom>
          <a:noFill/>
        </p:spPr>
        <p:txBody>
          <a:bodyPr wrap="none" lIns="91440" tIns="45720" rIns="91440" bIns="45720">
            <a:spAutoFit/>
          </a:bodyPr>
          <a:lstStyle/>
          <a:p>
            <a:pPr algn="ctr"/>
            <a:r>
              <a:rPr lang="en-US" sz="2400" b="1" i="1" dirty="0">
                <a:ln w="0"/>
                <a:effectLst>
                  <a:outerShdw blurRad="38100" dist="19050" dir="2700000" algn="tl" rotWithShape="0">
                    <a:schemeClr val="dk1">
                      <a:alpha val="40000"/>
                    </a:schemeClr>
                  </a:outerShdw>
                </a:effectLst>
              </a:rPr>
              <a:t>TABLE OF EXPECTED VALUES</a:t>
            </a:r>
            <a:endParaRPr lang="en-US" sz="2400" b="1" i="1"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4153648" y="819674"/>
            <a:ext cx="4272645" cy="461665"/>
          </a:xfrm>
          <a:prstGeom prst="rect">
            <a:avLst/>
          </a:prstGeom>
          <a:noFill/>
        </p:spPr>
        <p:txBody>
          <a:bodyPr wrap="none" lIns="91440" tIns="45720" rIns="91440" bIns="45720">
            <a:spAutoFit/>
          </a:bodyPr>
          <a:lstStyle/>
          <a:p>
            <a:pPr algn="ctr"/>
            <a:r>
              <a:rPr lang="en-US" sz="2400" b="1" i="1" dirty="0">
                <a:ln w="0"/>
                <a:effectLst>
                  <a:outerShdw blurRad="38100" dist="19050" dir="2700000" algn="tl" rotWithShape="0">
                    <a:schemeClr val="dk1">
                      <a:alpha val="40000"/>
                    </a:schemeClr>
                  </a:outerShdw>
                </a:effectLst>
              </a:rPr>
              <a:t>TABLE OF OBSERVED VALUES</a:t>
            </a:r>
            <a:endParaRPr lang="en-US" sz="2400" b="1" i="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6017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5580" y="0"/>
            <a:ext cx="5270161" cy="769441"/>
          </a:xfrm>
          <a:prstGeom prst="rect">
            <a:avLst/>
          </a:prstGeom>
          <a:noFill/>
        </p:spPr>
        <p:txBody>
          <a:bodyPr wrap="non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rPr>
              <a:t>COMPARISON TABLE</a:t>
            </a:r>
          </a:p>
        </p:txBody>
      </p:sp>
      <p:graphicFrame>
        <p:nvGraphicFramePr>
          <p:cNvPr id="3" name="Table 2"/>
          <p:cNvGraphicFramePr>
            <a:graphicFrameLocks noGrp="1"/>
          </p:cNvGraphicFramePr>
          <p:nvPr>
            <p:extLst>
              <p:ext uri="{D42A27DB-BD31-4B8C-83A1-F6EECF244321}">
                <p14:modId xmlns:p14="http://schemas.microsoft.com/office/powerpoint/2010/main" val="1752450637"/>
              </p:ext>
            </p:extLst>
          </p:nvPr>
        </p:nvGraphicFramePr>
        <p:xfrm>
          <a:off x="2032000" y="719666"/>
          <a:ext cx="9599613" cy="4348480"/>
        </p:xfrm>
        <a:graphic>
          <a:graphicData uri="http://schemas.openxmlformats.org/drawingml/2006/table">
            <a:tbl>
              <a:tblPr firstRow="1" bandRow="1">
                <a:tableStyleId>{5C22544A-7EE6-4342-B048-85BDC9FD1C3A}</a:tableStyleId>
              </a:tblPr>
              <a:tblGrid>
                <a:gridCol w="2399284">
                  <a:extLst>
                    <a:ext uri="{9D8B030D-6E8A-4147-A177-3AD203B41FA5}">
                      <a16:colId xmlns:a16="http://schemas.microsoft.com/office/drawing/2014/main" val="20000"/>
                    </a:ext>
                  </a:extLst>
                </a:gridCol>
                <a:gridCol w="2323529">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370840">
                <a:tc>
                  <a:txBody>
                    <a:bodyPr/>
                    <a:lstStyle/>
                    <a:p>
                      <a:r>
                        <a:rPr lang="en-IN" dirty="0"/>
                        <a:t>OBSERVED VALUE(O)</a:t>
                      </a:r>
                    </a:p>
                  </a:txBody>
                  <a:tcPr/>
                </a:tc>
                <a:tc>
                  <a:txBody>
                    <a:bodyPr/>
                    <a:lstStyle/>
                    <a:p>
                      <a:r>
                        <a:rPr lang="en-IN" dirty="0"/>
                        <a:t>EXPECTED</a:t>
                      </a:r>
                      <a:r>
                        <a:rPr lang="en-IN" baseline="0" dirty="0"/>
                        <a:t> VALUE(E)</a:t>
                      </a:r>
                      <a:endParaRPr lang="en-IN" dirty="0"/>
                    </a:p>
                  </a:txBody>
                  <a:tcPr/>
                </a:tc>
                <a:tc>
                  <a:txBody>
                    <a:bodyPr/>
                    <a:lstStyle/>
                    <a:p>
                      <a:r>
                        <a:rPr lang="en-IN" dirty="0"/>
                        <a:t>(O-E)</a:t>
                      </a:r>
                    </a:p>
                  </a:txBody>
                  <a:tcPr/>
                </a:tc>
                <a:tc>
                  <a:txBody>
                    <a:bodyPr/>
                    <a:lstStyle/>
                    <a:p>
                      <a:r>
                        <a:rPr lang="en-IN" dirty="0"/>
                        <a:t>(O-E)²</a:t>
                      </a:r>
                    </a:p>
                  </a:txBody>
                  <a:tcPr/>
                </a:tc>
                <a:tc>
                  <a:txBody>
                    <a:bodyPr/>
                    <a:lstStyle/>
                    <a:p>
                      <a:r>
                        <a:rPr lang="en-IN" dirty="0"/>
                        <a:t>(O-E)²/E</a:t>
                      </a:r>
                    </a:p>
                  </a:txBody>
                  <a:tcPr/>
                </a:tc>
                <a:extLst>
                  <a:ext uri="{0D108BD9-81ED-4DB2-BD59-A6C34878D82A}">
                    <a16:rowId xmlns:a16="http://schemas.microsoft.com/office/drawing/2014/main" val="10000"/>
                  </a:ext>
                </a:extLst>
              </a:tr>
              <a:tr h="370840">
                <a:tc>
                  <a:txBody>
                    <a:bodyPr/>
                    <a:lstStyle/>
                    <a:p>
                      <a:r>
                        <a:rPr lang="en-IN" dirty="0"/>
                        <a:t>18</a:t>
                      </a:r>
                    </a:p>
                  </a:txBody>
                  <a:tcPr/>
                </a:tc>
                <a:tc>
                  <a:txBody>
                    <a:bodyPr/>
                    <a:lstStyle/>
                    <a:p>
                      <a:r>
                        <a:rPr lang="en-IN" dirty="0"/>
                        <a:t>14.06</a:t>
                      </a:r>
                    </a:p>
                  </a:txBody>
                  <a:tcPr/>
                </a:tc>
                <a:tc>
                  <a:txBody>
                    <a:bodyPr/>
                    <a:lstStyle/>
                    <a:p>
                      <a:r>
                        <a:rPr lang="en-IN" dirty="0"/>
                        <a:t>3.94</a:t>
                      </a:r>
                    </a:p>
                  </a:txBody>
                  <a:tcPr/>
                </a:tc>
                <a:tc>
                  <a:txBody>
                    <a:bodyPr/>
                    <a:lstStyle/>
                    <a:p>
                      <a:r>
                        <a:rPr lang="en-IN" dirty="0"/>
                        <a:t>15.52</a:t>
                      </a:r>
                    </a:p>
                  </a:txBody>
                  <a:tcPr/>
                </a:tc>
                <a:tc>
                  <a:txBody>
                    <a:bodyPr/>
                    <a:lstStyle/>
                    <a:p>
                      <a:r>
                        <a:rPr lang="en-IN" dirty="0"/>
                        <a:t>3.93</a:t>
                      </a:r>
                    </a:p>
                    <a:p>
                      <a:endParaRPr lang="en-IN" dirty="0"/>
                    </a:p>
                  </a:txBody>
                  <a:tcPr/>
                </a:tc>
                <a:extLst>
                  <a:ext uri="{0D108BD9-81ED-4DB2-BD59-A6C34878D82A}">
                    <a16:rowId xmlns:a16="http://schemas.microsoft.com/office/drawing/2014/main" val="10001"/>
                  </a:ext>
                </a:extLst>
              </a:tr>
              <a:tr h="370840">
                <a:tc>
                  <a:txBody>
                    <a:bodyPr/>
                    <a:lstStyle/>
                    <a:p>
                      <a:r>
                        <a:rPr lang="en-IN" dirty="0"/>
                        <a:t>36</a:t>
                      </a:r>
                    </a:p>
                  </a:txBody>
                  <a:tcPr/>
                </a:tc>
                <a:tc>
                  <a:txBody>
                    <a:bodyPr/>
                    <a:lstStyle/>
                    <a:p>
                      <a:r>
                        <a:rPr lang="en-IN" dirty="0"/>
                        <a:t>31.6</a:t>
                      </a:r>
                    </a:p>
                  </a:txBody>
                  <a:tcPr/>
                </a:tc>
                <a:tc>
                  <a:txBody>
                    <a:bodyPr/>
                    <a:lstStyle/>
                    <a:p>
                      <a:r>
                        <a:rPr lang="en-IN" dirty="0"/>
                        <a:t>4.4</a:t>
                      </a:r>
                    </a:p>
                  </a:txBody>
                  <a:tcPr/>
                </a:tc>
                <a:tc>
                  <a:txBody>
                    <a:bodyPr/>
                    <a:lstStyle/>
                    <a:p>
                      <a:r>
                        <a:rPr lang="en-IN" dirty="0"/>
                        <a:t>19.36</a:t>
                      </a:r>
                    </a:p>
                  </a:txBody>
                  <a:tcPr/>
                </a:tc>
                <a:tc>
                  <a:txBody>
                    <a:bodyPr/>
                    <a:lstStyle/>
                    <a:p>
                      <a:r>
                        <a:rPr lang="en-IN" dirty="0"/>
                        <a:t>4.4</a:t>
                      </a:r>
                    </a:p>
                  </a:txBody>
                  <a:tcPr/>
                </a:tc>
                <a:extLst>
                  <a:ext uri="{0D108BD9-81ED-4DB2-BD59-A6C34878D82A}">
                    <a16:rowId xmlns:a16="http://schemas.microsoft.com/office/drawing/2014/main" val="10002"/>
                  </a:ext>
                </a:extLst>
              </a:tr>
              <a:tr h="370840">
                <a:tc>
                  <a:txBody>
                    <a:bodyPr/>
                    <a:lstStyle/>
                    <a:p>
                      <a:r>
                        <a:rPr lang="en-IN" dirty="0"/>
                        <a:t>21</a:t>
                      </a:r>
                    </a:p>
                  </a:txBody>
                  <a:tcPr/>
                </a:tc>
                <a:tc>
                  <a:txBody>
                    <a:bodyPr/>
                    <a:lstStyle/>
                    <a:p>
                      <a:r>
                        <a:rPr lang="en-IN" dirty="0"/>
                        <a:t>29.2</a:t>
                      </a:r>
                    </a:p>
                  </a:txBody>
                  <a:tcPr/>
                </a:tc>
                <a:tc>
                  <a:txBody>
                    <a:bodyPr/>
                    <a:lstStyle/>
                    <a:p>
                      <a:r>
                        <a:rPr lang="en-IN" dirty="0"/>
                        <a:t>-8.2</a:t>
                      </a:r>
                    </a:p>
                  </a:txBody>
                  <a:tcPr/>
                </a:tc>
                <a:tc>
                  <a:txBody>
                    <a:bodyPr/>
                    <a:lstStyle/>
                    <a:p>
                      <a:r>
                        <a:rPr lang="en-IN" dirty="0"/>
                        <a:t>67.24</a:t>
                      </a:r>
                    </a:p>
                  </a:txBody>
                  <a:tcPr/>
                </a:tc>
                <a:tc>
                  <a:txBody>
                    <a:bodyPr/>
                    <a:lstStyle/>
                    <a:p>
                      <a:r>
                        <a:rPr lang="en-IN" dirty="0"/>
                        <a:t>8.2</a:t>
                      </a:r>
                    </a:p>
                  </a:txBody>
                  <a:tcPr/>
                </a:tc>
                <a:extLst>
                  <a:ext uri="{0D108BD9-81ED-4DB2-BD59-A6C34878D82A}">
                    <a16:rowId xmlns:a16="http://schemas.microsoft.com/office/drawing/2014/main" val="10003"/>
                  </a:ext>
                </a:extLst>
              </a:tr>
              <a:tr h="370840">
                <a:tc>
                  <a:txBody>
                    <a:bodyPr/>
                    <a:lstStyle/>
                    <a:p>
                      <a:r>
                        <a:rPr lang="en-IN" dirty="0"/>
                        <a:t>12</a:t>
                      </a:r>
                    </a:p>
                  </a:txBody>
                  <a:tcPr/>
                </a:tc>
                <a:tc>
                  <a:txBody>
                    <a:bodyPr/>
                    <a:lstStyle/>
                    <a:p>
                      <a:r>
                        <a:rPr lang="en-IN" dirty="0"/>
                        <a:t>17.43</a:t>
                      </a:r>
                    </a:p>
                  </a:txBody>
                  <a:tcPr/>
                </a:tc>
                <a:tc>
                  <a:txBody>
                    <a:bodyPr/>
                    <a:lstStyle/>
                    <a:p>
                      <a:r>
                        <a:rPr lang="en-IN" dirty="0"/>
                        <a:t>-5.43</a:t>
                      </a:r>
                    </a:p>
                  </a:txBody>
                  <a:tcPr/>
                </a:tc>
                <a:tc>
                  <a:txBody>
                    <a:bodyPr/>
                    <a:lstStyle/>
                    <a:p>
                      <a:r>
                        <a:rPr lang="en-IN" dirty="0"/>
                        <a:t>29.48</a:t>
                      </a:r>
                    </a:p>
                  </a:txBody>
                  <a:tcPr/>
                </a:tc>
                <a:tc>
                  <a:txBody>
                    <a:bodyPr/>
                    <a:lstStyle/>
                    <a:p>
                      <a:r>
                        <a:rPr lang="en-IN" dirty="0"/>
                        <a:t>5.43</a:t>
                      </a:r>
                    </a:p>
                  </a:txBody>
                  <a:tcPr/>
                </a:tc>
                <a:extLst>
                  <a:ext uri="{0D108BD9-81ED-4DB2-BD59-A6C34878D82A}">
                    <a16:rowId xmlns:a16="http://schemas.microsoft.com/office/drawing/2014/main" val="10004"/>
                  </a:ext>
                </a:extLst>
              </a:tr>
              <a:tr h="370840">
                <a:tc>
                  <a:txBody>
                    <a:bodyPr/>
                    <a:lstStyle/>
                    <a:p>
                      <a:r>
                        <a:rPr lang="en-IN" dirty="0"/>
                        <a:t>36</a:t>
                      </a:r>
                    </a:p>
                  </a:txBody>
                  <a:tcPr/>
                </a:tc>
                <a:tc>
                  <a:txBody>
                    <a:bodyPr/>
                    <a:lstStyle/>
                    <a:p>
                      <a:r>
                        <a:rPr lang="en-IN" dirty="0"/>
                        <a:t>39.2</a:t>
                      </a:r>
                    </a:p>
                  </a:txBody>
                  <a:tcPr/>
                </a:tc>
                <a:tc>
                  <a:txBody>
                    <a:bodyPr/>
                    <a:lstStyle/>
                    <a:p>
                      <a:r>
                        <a:rPr lang="en-IN" dirty="0"/>
                        <a:t>-3.2</a:t>
                      </a:r>
                    </a:p>
                  </a:txBody>
                  <a:tcPr/>
                </a:tc>
                <a:tc>
                  <a:txBody>
                    <a:bodyPr/>
                    <a:lstStyle/>
                    <a:p>
                      <a:r>
                        <a:rPr lang="en-IN" dirty="0"/>
                        <a:t>10.24</a:t>
                      </a:r>
                    </a:p>
                  </a:txBody>
                  <a:tcPr/>
                </a:tc>
                <a:tc>
                  <a:txBody>
                    <a:bodyPr/>
                    <a:lstStyle/>
                    <a:p>
                      <a:r>
                        <a:rPr lang="en-IN" dirty="0"/>
                        <a:t>3.2</a:t>
                      </a:r>
                    </a:p>
                  </a:txBody>
                  <a:tcPr/>
                </a:tc>
                <a:extLst>
                  <a:ext uri="{0D108BD9-81ED-4DB2-BD59-A6C34878D82A}">
                    <a16:rowId xmlns:a16="http://schemas.microsoft.com/office/drawing/2014/main" val="10005"/>
                  </a:ext>
                </a:extLst>
              </a:tr>
              <a:tr h="370840">
                <a:tc>
                  <a:txBody>
                    <a:bodyPr/>
                    <a:lstStyle/>
                    <a:p>
                      <a:r>
                        <a:rPr lang="en-IN" dirty="0"/>
                        <a:t>45</a:t>
                      </a:r>
                    </a:p>
                  </a:txBody>
                  <a:tcPr/>
                </a:tc>
                <a:tc>
                  <a:txBody>
                    <a:bodyPr/>
                    <a:lstStyle/>
                    <a:p>
                      <a:r>
                        <a:rPr lang="en-IN" dirty="0"/>
                        <a:t>36.3</a:t>
                      </a:r>
                    </a:p>
                  </a:txBody>
                  <a:tcPr/>
                </a:tc>
                <a:tc>
                  <a:txBody>
                    <a:bodyPr/>
                    <a:lstStyle/>
                    <a:p>
                      <a:r>
                        <a:rPr lang="en-IN" dirty="0"/>
                        <a:t>8.7</a:t>
                      </a:r>
                    </a:p>
                  </a:txBody>
                  <a:tcPr/>
                </a:tc>
                <a:tc>
                  <a:txBody>
                    <a:bodyPr/>
                    <a:lstStyle/>
                    <a:p>
                      <a:r>
                        <a:rPr lang="en-IN" dirty="0"/>
                        <a:t>75.69</a:t>
                      </a:r>
                    </a:p>
                  </a:txBody>
                  <a:tcPr/>
                </a:tc>
                <a:tc>
                  <a:txBody>
                    <a:bodyPr/>
                    <a:lstStyle/>
                    <a:p>
                      <a:r>
                        <a:rPr lang="en-IN" dirty="0"/>
                        <a:t>8.7</a:t>
                      </a:r>
                    </a:p>
                  </a:txBody>
                  <a:tcPr/>
                </a:tc>
                <a:extLst>
                  <a:ext uri="{0D108BD9-81ED-4DB2-BD59-A6C34878D82A}">
                    <a16:rowId xmlns:a16="http://schemas.microsoft.com/office/drawing/2014/main" val="10006"/>
                  </a:ext>
                </a:extLst>
              </a:tr>
              <a:tr h="370840">
                <a:tc>
                  <a:txBody>
                    <a:bodyPr/>
                    <a:lstStyle/>
                    <a:p>
                      <a:r>
                        <a:rPr lang="en-IN" dirty="0"/>
                        <a:t>6</a:t>
                      </a:r>
                    </a:p>
                  </a:txBody>
                  <a:tcPr/>
                </a:tc>
                <a:tc>
                  <a:txBody>
                    <a:bodyPr/>
                    <a:lstStyle/>
                    <a:p>
                      <a:r>
                        <a:rPr lang="en-IN" dirty="0"/>
                        <a:t>4.6</a:t>
                      </a:r>
                    </a:p>
                  </a:txBody>
                  <a:tcPr/>
                </a:tc>
                <a:tc>
                  <a:txBody>
                    <a:bodyPr/>
                    <a:lstStyle/>
                    <a:p>
                      <a:r>
                        <a:rPr lang="en-IN" dirty="0"/>
                        <a:t>1.4</a:t>
                      </a:r>
                    </a:p>
                  </a:txBody>
                  <a:tcPr/>
                </a:tc>
                <a:tc>
                  <a:txBody>
                    <a:bodyPr/>
                    <a:lstStyle/>
                    <a:p>
                      <a:r>
                        <a:rPr lang="en-IN" dirty="0"/>
                        <a:t>1.96</a:t>
                      </a:r>
                    </a:p>
                  </a:txBody>
                  <a:tcPr/>
                </a:tc>
                <a:tc>
                  <a:txBody>
                    <a:bodyPr/>
                    <a:lstStyle/>
                    <a:p>
                      <a:r>
                        <a:rPr lang="en-IN" dirty="0"/>
                        <a:t>1.4</a:t>
                      </a:r>
                    </a:p>
                  </a:txBody>
                  <a:tcPr/>
                </a:tc>
                <a:extLst>
                  <a:ext uri="{0D108BD9-81ED-4DB2-BD59-A6C34878D82A}">
                    <a16:rowId xmlns:a16="http://schemas.microsoft.com/office/drawing/2014/main" val="10007"/>
                  </a:ext>
                </a:extLst>
              </a:tr>
              <a:tr h="370840">
                <a:tc>
                  <a:txBody>
                    <a:bodyPr/>
                    <a:lstStyle/>
                    <a:p>
                      <a:r>
                        <a:rPr lang="en-IN" dirty="0"/>
                        <a:t>9</a:t>
                      </a:r>
                    </a:p>
                  </a:txBody>
                  <a:tcPr/>
                </a:tc>
                <a:tc>
                  <a:txBody>
                    <a:bodyPr/>
                    <a:lstStyle/>
                    <a:p>
                      <a:r>
                        <a:rPr lang="en-IN" dirty="0"/>
                        <a:t>10.1</a:t>
                      </a:r>
                    </a:p>
                  </a:txBody>
                  <a:tcPr/>
                </a:tc>
                <a:tc>
                  <a:txBody>
                    <a:bodyPr/>
                    <a:lstStyle/>
                    <a:p>
                      <a:r>
                        <a:rPr lang="en-IN" dirty="0"/>
                        <a:t>-1.1</a:t>
                      </a:r>
                    </a:p>
                  </a:txBody>
                  <a:tcPr/>
                </a:tc>
                <a:tc>
                  <a:txBody>
                    <a:bodyPr/>
                    <a:lstStyle/>
                    <a:p>
                      <a:r>
                        <a:rPr lang="en-IN" dirty="0"/>
                        <a:t>1.21</a:t>
                      </a:r>
                    </a:p>
                  </a:txBody>
                  <a:tcPr/>
                </a:tc>
                <a:tc>
                  <a:txBody>
                    <a:bodyPr/>
                    <a:lstStyle/>
                    <a:p>
                      <a:r>
                        <a:rPr lang="en-IN" dirty="0"/>
                        <a:t>1.1</a:t>
                      </a:r>
                    </a:p>
                  </a:txBody>
                  <a:tcPr/>
                </a:tc>
                <a:extLst>
                  <a:ext uri="{0D108BD9-81ED-4DB2-BD59-A6C34878D82A}">
                    <a16:rowId xmlns:a16="http://schemas.microsoft.com/office/drawing/2014/main" val="10008"/>
                  </a:ext>
                </a:extLst>
              </a:tr>
              <a:tr h="370840">
                <a:tc>
                  <a:txBody>
                    <a:bodyPr/>
                    <a:lstStyle/>
                    <a:p>
                      <a:r>
                        <a:rPr lang="en-IN" dirty="0"/>
                        <a:t>9</a:t>
                      </a:r>
                    </a:p>
                  </a:txBody>
                  <a:tcPr/>
                </a:tc>
                <a:tc>
                  <a:txBody>
                    <a:bodyPr/>
                    <a:lstStyle/>
                    <a:p>
                      <a:r>
                        <a:rPr lang="en-IN" dirty="0"/>
                        <a:t>9.3</a:t>
                      </a:r>
                    </a:p>
                  </a:txBody>
                  <a:tcPr/>
                </a:tc>
                <a:tc>
                  <a:txBody>
                    <a:bodyPr/>
                    <a:lstStyle/>
                    <a:p>
                      <a:r>
                        <a:rPr lang="en-IN" dirty="0"/>
                        <a:t>-0.3</a:t>
                      </a:r>
                    </a:p>
                  </a:txBody>
                  <a:tcPr/>
                </a:tc>
                <a:tc>
                  <a:txBody>
                    <a:bodyPr/>
                    <a:lstStyle/>
                    <a:p>
                      <a:r>
                        <a:rPr lang="en-IN" dirty="0"/>
                        <a:t>0.09</a:t>
                      </a:r>
                    </a:p>
                  </a:txBody>
                  <a:tcPr/>
                </a:tc>
                <a:tc>
                  <a:txBody>
                    <a:bodyPr/>
                    <a:lstStyle/>
                    <a:p>
                      <a:r>
                        <a:rPr lang="en-IN" dirty="0"/>
                        <a:t>0.3</a:t>
                      </a:r>
                    </a:p>
                  </a:txBody>
                  <a:tcPr/>
                </a:tc>
                <a:extLst>
                  <a:ext uri="{0D108BD9-81ED-4DB2-BD59-A6C34878D82A}">
                    <a16:rowId xmlns:a16="http://schemas.microsoft.com/office/drawing/2014/main" val="10009"/>
                  </a:ext>
                </a:extLst>
              </a:tr>
              <a:tr h="370840">
                <a:tc>
                  <a:txBody>
                    <a:bodyPr/>
                    <a:lstStyle/>
                    <a:p>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r>
                        <a:rPr lang="en-IN" dirty="0"/>
                        <a:t>36.66</a:t>
                      </a:r>
                    </a:p>
                  </a:txBody>
                  <a:tcPr/>
                </a:tc>
                <a:extLst>
                  <a:ext uri="{0D108BD9-81ED-4DB2-BD59-A6C34878D82A}">
                    <a16:rowId xmlns:a16="http://schemas.microsoft.com/office/drawing/2014/main" val="10010"/>
                  </a:ext>
                </a:extLst>
              </a:tr>
            </a:tbl>
          </a:graphicData>
        </a:graphic>
      </p:graphicFrame>
      <p:sp>
        <p:nvSpPr>
          <p:cNvPr id="4" name="TextBox 3"/>
          <p:cNvSpPr txBox="1"/>
          <p:nvPr/>
        </p:nvSpPr>
        <p:spPr>
          <a:xfrm>
            <a:off x="845132" y="5200074"/>
            <a:ext cx="10982037" cy="1323439"/>
          </a:xfrm>
          <a:prstGeom prst="rect">
            <a:avLst/>
          </a:prstGeom>
          <a:noFill/>
        </p:spPr>
        <p:txBody>
          <a:bodyPr wrap="square" rtlCol="0">
            <a:spAutoFit/>
          </a:bodyPr>
          <a:lstStyle/>
          <a:p>
            <a:r>
              <a:rPr lang="en-IN" sz="2000" b="1" dirty="0"/>
              <a:t>DEGREE OF FREEDOM</a:t>
            </a:r>
            <a:r>
              <a:rPr lang="en-IN" sz="2000" dirty="0"/>
              <a:t>= (COLUMN-1)(ROW-1</a:t>
            </a:r>
            <a:r>
              <a:rPr lang="en-IN" sz="2000" b="1" dirty="0"/>
              <a:t>)    EXPECTED VALUE CALCULATION</a:t>
            </a:r>
          </a:p>
          <a:p>
            <a:r>
              <a:rPr lang="en-IN" sz="2000" dirty="0"/>
              <a:t>                                                     =(3-1) (3-1)                         </a:t>
            </a:r>
            <a:r>
              <a:rPr lang="en-IN" dirty="0"/>
              <a:t>=(TOTAL OF COLUMN)(TOTAL OF ROW)/TOTAL </a:t>
            </a:r>
            <a:r>
              <a:rPr lang="en-IN" dirty="0" err="1"/>
              <a:t>Num</a:t>
            </a:r>
            <a:endParaRPr lang="en-IN" dirty="0"/>
          </a:p>
          <a:p>
            <a:r>
              <a:rPr lang="en-IN" sz="2000" dirty="0"/>
              <a:t>                                                     =2*2</a:t>
            </a:r>
          </a:p>
          <a:p>
            <a:r>
              <a:rPr lang="en-IN" sz="2000" dirty="0"/>
              <a:t>                                                     =4 </a:t>
            </a:r>
          </a:p>
        </p:txBody>
      </p:sp>
    </p:spTree>
    <p:extLst>
      <p:ext uri="{BB962C8B-B14F-4D97-AF65-F5344CB8AC3E}">
        <p14:creationId xmlns:p14="http://schemas.microsoft.com/office/powerpoint/2010/main" val="21791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S Table d - Chi-squ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7282" y="208294"/>
            <a:ext cx="8427955" cy="528734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770909" y="2722656"/>
            <a:ext cx="775854" cy="2586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dirty="0">
                <a:solidFill>
                  <a:srgbClr val="FF0000"/>
                </a:solidFill>
              </a:rPr>
              <a:t>9.488</a:t>
            </a:r>
          </a:p>
        </p:txBody>
      </p:sp>
      <p:sp>
        <p:nvSpPr>
          <p:cNvPr id="4" name="Rectangle 3"/>
          <p:cNvSpPr/>
          <p:nvPr/>
        </p:nvSpPr>
        <p:spPr>
          <a:xfrm>
            <a:off x="1707282" y="2722656"/>
            <a:ext cx="775854" cy="2586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dirty="0">
                <a:solidFill>
                  <a:srgbClr val="FF0000"/>
                </a:solidFill>
              </a:rPr>
              <a:t>4</a:t>
            </a:r>
          </a:p>
        </p:txBody>
      </p:sp>
      <p:sp>
        <p:nvSpPr>
          <p:cNvPr id="5" name="Rectangle 4"/>
          <p:cNvSpPr/>
          <p:nvPr/>
        </p:nvSpPr>
        <p:spPr>
          <a:xfrm>
            <a:off x="2770909" y="1392620"/>
            <a:ext cx="775854" cy="2586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dirty="0">
                <a:solidFill>
                  <a:srgbClr val="FF0000"/>
                </a:solidFill>
              </a:rPr>
              <a:t>0.05</a:t>
            </a:r>
          </a:p>
        </p:txBody>
      </p:sp>
      <p:sp>
        <p:nvSpPr>
          <p:cNvPr id="3" name="TextBox 2"/>
          <p:cNvSpPr txBox="1"/>
          <p:nvPr/>
        </p:nvSpPr>
        <p:spPr>
          <a:xfrm>
            <a:off x="2669310" y="5495635"/>
            <a:ext cx="7225782" cy="1200329"/>
          </a:xfrm>
          <a:prstGeom prst="rect">
            <a:avLst/>
          </a:prstGeom>
          <a:noFill/>
        </p:spPr>
        <p:txBody>
          <a:bodyPr wrap="square" rtlCol="0">
            <a:spAutoFit/>
          </a:bodyPr>
          <a:lstStyle/>
          <a:p>
            <a:r>
              <a:rPr lang="en-IN" b="1" dirty="0"/>
              <a:t>DEGREE OF FREEDOM= (COLUMN-1)(ROW-1)</a:t>
            </a:r>
          </a:p>
          <a:p>
            <a:r>
              <a:rPr lang="en-IN" b="1" dirty="0"/>
              <a:t>                                                     =(3-1) (3-1)</a:t>
            </a:r>
          </a:p>
          <a:p>
            <a:r>
              <a:rPr lang="en-IN" b="1" dirty="0"/>
              <a:t>                                                     =2*2</a:t>
            </a:r>
          </a:p>
          <a:p>
            <a:r>
              <a:rPr lang="en-IN" b="1" dirty="0"/>
              <a:t>                                                     =4 </a:t>
            </a:r>
          </a:p>
        </p:txBody>
      </p:sp>
    </p:spTree>
    <p:extLst>
      <p:ext uri="{BB962C8B-B14F-4D97-AF65-F5344CB8AC3E}">
        <p14:creationId xmlns:p14="http://schemas.microsoft.com/office/powerpoint/2010/main" val="2300811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2309" y="85590"/>
            <a:ext cx="3148619"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FINDING</a:t>
            </a:r>
            <a:r>
              <a:rPr lang="en-US" sz="5400" b="0" cap="none" spc="0" dirty="0">
                <a:ln w="0"/>
                <a:solidFill>
                  <a:schemeClr val="tx1"/>
                </a:solidFill>
                <a:effectLst>
                  <a:outerShdw blurRad="38100" dist="19050" dir="2700000" algn="tl" rotWithShape="0">
                    <a:schemeClr val="dk1">
                      <a:alpha val="40000"/>
                    </a:schemeClr>
                  </a:outerShdw>
                </a:effectLst>
              </a:rPr>
              <a:t>S</a:t>
            </a:r>
          </a:p>
        </p:txBody>
      </p:sp>
      <p:sp>
        <p:nvSpPr>
          <p:cNvPr id="3" name="TextBox 2"/>
          <p:cNvSpPr txBox="1"/>
          <p:nvPr/>
        </p:nvSpPr>
        <p:spPr>
          <a:xfrm>
            <a:off x="1958110" y="1671782"/>
            <a:ext cx="8017163" cy="3539430"/>
          </a:xfrm>
          <a:prstGeom prst="rect">
            <a:avLst/>
          </a:prstGeom>
          <a:noFill/>
        </p:spPr>
        <p:txBody>
          <a:bodyPr wrap="square" rtlCol="0">
            <a:spAutoFit/>
          </a:bodyPr>
          <a:lstStyle/>
          <a:p>
            <a:r>
              <a:rPr lang="en-IN" sz="2800" dirty="0"/>
              <a:t>Significance level = 0.05</a:t>
            </a:r>
          </a:p>
          <a:p>
            <a:r>
              <a:rPr lang="en-IN" sz="2800" dirty="0"/>
              <a:t>DEGREE OF FREEDOM= 4</a:t>
            </a:r>
          </a:p>
          <a:p>
            <a:r>
              <a:rPr lang="en-IN" sz="2800" dirty="0"/>
              <a:t>CHI SQUARE TABULAR VALUE = 9.488</a:t>
            </a:r>
            <a:br>
              <a:rPr lang="en-IN" sz="2800" dirty="0"/>
            </a:br>
            <a:r>
              <a:rPr lang="en-IN" sz="2800" dirty="0"/>
              <a:t>CHI SQUARE CALCULATED VALUE = 36.66</a:t>
            </a:r>
          </a:p>
          <a:p>
            <a:endParaRPr lang="en-IN" sz="2800" dirty="0"/>
          </a:p>
          <a:p>
            <a:r>
              <a:rPr lang="en-IN" sz="2800" dirty="0">
                <a:solidFill>
                  <a:srgbClr val="FF0000"/>
                </a:solidFill>
              </a:rPr>
              <a:t>CALCULATED VALUE </a:t>
            </a:r>
            <a:r>
              <a:rPr lang="en-IN" sz="2800" dirty="0"/>
              <a:t>IS </a:t>
            </a:r>
            <a:r>
              <a:rPr lang="en-IN" sz="2800" b="1" dirty="0"/>
              <a:t>&gt; </a:t>
            </a:r>
            <a:r>
              <a:rPr lang="en-IN" sz="2800" dirty="0">
                <a:solidFill>
                  <a:schemeClr val="accent2"/>
                </a:solidFill>
              </a:rPr>
              <a:t>TABULAR VALUE </a:t>
            </a:r>
            <a:r>
              <a:rPr lang="en-IN" sz="2800" dirty="0"/>
              <a:t>.</a:t>
            </a:r>
          </a:p>
          <a:p>
            <a:r>
              <a:rPr lang="en-IN" sz="2800" dirty="0"/>
              <a:t>HENCE </a:t>
            </a:r>
            <a:r>
              <a:rPr lang="en-IN" sz="2800" b="1" dirty="0"/>
              <a:t>NULL HYPOTHESIS </a:t>
            </a:r>
            <a:r>
              <a:rPr lang="en-IN" sz="2800" dirty="0"/>
              <a:t>IS </a:t>
            </a:r>
            <a:r>
              <a:rPr lang="en-IN" sz="2800" b="1" dirty="0"/>
              <a:t>REJECTED</a:t>
            </a:r>
            <a:r>
              <a:rPr lang="en-IN" sz="2800" dirty="0"/>
              <a:t> AND </a:t>
            </a:r>
            <a:r>
              <a:rPr lang="en-IN" sz="2800" b="1" dirty="0"/>
              <a:t>ALTERNATE HYPOTHESIS </a:t>
            </a:r>
            <a:r>
              <a:rPr lang="en-IN" sz="2800" dirty="0"/>
              <a:t>IS </a:t>
            </a:r>
            <a:r>
              <a:rPr lang="en-IN" sz="2800" b="1" dirty="0"/>
              <a:t>ACCEPTED</a:t>
            </a:r>
            <a:r>
              <a:rPr lang="en-IN" sz="2800" dirty="0"/>
              <a:t>.</a:t>
            </a:r>
          </a:p>
        </p:txBody>
      </p:sp>
    </p:spTree>
    <p:extLst>
      <p:ext uri="{BB962C8B-B14F-4D97-AF65-F5344CB8AC3E}">
        <p14:creationId xmlns:p14="http://schemas.microsoft.com/office/powerpoint/2010/main" val="244746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94" y="270165"/>
            <a:ext cx="4861071" cy="635000"/>
          </a:xfrm>
        </p:spPr>
        <p:txBody>
          <a:bodyPr>
            <a:normAutofit fontScale="90000"/>
          </a:bodyPr>
          <a:lstStyle/>
          <a:p>
            <a:r>
              <a:rPr lang="en-IN" b="1" i="1" dirty="0">
                <a:latin typeface="Arial Black" panose="020B0A04020102020204" pitchFamily="34" charset="0"/>
              </a:rPr>
              <a:t>CONTENTS</a:t>
            </a:r>
          </a:p>
        </p:txBody>
      </p:sp>
      <p:sp>
        <p:nvSpPr>
          <p:cNvPr id="4" name="TextBox 3"/>
          <p:cNvSpPr txBox="1"/>
          <p:nvPr/>
        </p:nvSpPr>
        <p:spPr>
          <a:xfrm>
            <a:off x="2456873" y="812800"/>
            <a:ext cx="7028872" cy="6093976"/>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INTRODUCTION </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DEFINATION</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WHY CHI-SQUARE IS USED?</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ASSUMPTIONS</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APPLICATIONS OF CHI SQUARE TEST</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STEPS TO PERFORMED CHI-SQUARE</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HYPOTHESIS </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CALCULATION FORMULAS</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EXAMPLES OF CHI-SQUARE TEST/ TABLES</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TABULAR VALUES</a:t>
            </a:r>
          </a:p>
          <a:p>
            <a:pPr marL="342900" indent="-342900">
              <a:lnSpc>
                <a:spcPct val="150000"/>
              </a:lnSpc>
              <a:buFont typeface="Wingdings" panose="05000000000000000000" pitchFamily="2" charset="2"/>
              <a:buChar char="Ø"/>
            </a:pPr>
            <a:r>
              <a:rPr lang="en-IN" sz="2000" dirty="0">
                <a:latin typeface="Bahnschrift SemiBold" panose="020B0502040204020203" pitchFamily="34" charset="0"/>
              </a:rPr>
              <a:t>FINDINGS</a:t>
            </a:r>
          </a:p>
          <a:p>
            <a:pPr>
              <a:lnSpc>
                <a:spcPct val="150000"/>
              </a:lnSpc>
            </a:pPr>
            <a:endParaRPr lang="en-IN" sz="2000" dirty="0">
              <a:latin typeface="Bahnschrift SemiBold" panose="020B0502040204020203" pitchFamily="34" charset="0"/>
            </a:endParaRPr>
          </a:p>
          <a:p>
            <a:pPr marL="342900" indent="-342900">
              <a:lnSpc>
                <a:spcPct val="150000"/>
              </a:lnSpc>
              <a:buFont typeface="Wingdings" panose="05000000000000000000" pitchFamily="2" charset="2"/>
              <a:buChar char="Ø"/>
            </a:pPr>
            <a:endParaRPr lang="en-IN" sz="2000" dirty="0">
              <a:latin typeface="Bahnschrift SemiBold" panose="020B0502040204020203" pitchFamily="34" charset="0"/>
            </a:endParaRPr>
          </a:p>
        </p:txBody>
      </p:sp>
    </p:spTree>
    <p:extLst>
      <p:ext uri="{BB962C8B-B14F-4D97-AF65-F5344CB8AC3E}">
        <p14:creationId xmlns:p14="http://schemas.microsoft.com/office/powerpoint/2010/main" val="247693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6667" y="159480"/>
            <a:ext cx="5020926"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INTRODUCTION</a:t>
            </a:r>
          </a:p>
        </p:txBody>
      </p:sp>
      <p:sp>
        <p:nvSpPr>
          <p:cNvPr id="3" name="TextBox 2"/>
          <p:cNvSpPr txBox="1"/>
          <p:nvPr/>
        </p:nvSpPr>
        <p:spPr>
          <a:xfrm>
            <a:off x="1863920" y="1764145"/>
            <a:ext cx="9587346" cy="280506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IN" sz="2400" dirty="0"/>
              <a:t>It is a non- parametric test. </a:t>
            </a:r>
          </a:p>
          <a:p>
            <a:pPr marL="342900" indent="-342900">
              <a:lnSpc>
                <a:spcPct val="150000"/>
              </a:lnSpc>
              <a:buFont typeface="Arial" panose="020B0604020202020204" pitchFamily="34" charset="0"/>
              <a:buChar char="•"/>
            </a:pPr>
            <a:r>
              <a:rPr lang="en-IN" sz="2400" dirty="0"/>
              <a:t>It was developed by KARL PEARSON in 1900.</a:t>
            </a:r>
          </a:p>
          <a:p>
            <a:pPr marL="342900" indent="-342900">
              <a:lnSpc>
                <a:spcPct val="150000"/>
              </a:lnSpc>
              <a:buFont typeface="Arial" panose="020B0604020202020204" pitchFamily="34" charset="0"/>
              <a:buChar char="•"/>
            </a:pPr>
            <a:r>
              <a:rPr lang="en-IN" sz="2400" dirty="0"/>
              <a:t>This test is applied when there are few or no assumptions about population parameters.</a:t>
            </a:r>
          </a:p>
          <a:p>
            <a:pPr marL="342900" indent="-342900">
              <a:lnSpc>
                <a:spcPct val="150000"/>
              </a:lnSpc>
              <a:buFont typeface="Arial" panose="020B0604020202020204" pitchFamily="34" charset="0"/>
              <a:buChar char="•"/>
            </a:pPr>
            <a:r>
              <a:rPr lang="en-IN" sz="2400" dirty="0"/>
              <a:t>It can be applied on categorical data OR qualitative data.</a:t>
            </a:r>
          </a:p>
        </p:txBody>
      </p:sp>
    </p:spTree>
    <p:extLst>
      <p:ext uri="{BB962C8B-B14F-4D97-AF65-F5344CB8AC3E}">
        <p14:creationId xmlns:p14="http://schemas.microsoft.com/office/powerpoint/2010/main" val="335821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3455" y="1348509"/>
            <a:ext cx="10123054"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Bahnschrift SemiLight" panose="020B0502040204020203" pitchFamily="34" charset="0"/>
              </a:rPr>
              <a:t>A chi-square test is a statistical test that is used to compare observed and expected results. The goal of this test is to identify whether a disparity between actual and predicted data is due to chance or to a link between the variables under consideration.</a:t>
            </a:r>
          </a:p>
          <a:p>
            <a:pPr marL="457200" indent="-457200">
              <a:buFont typeface="Arial" panose="020B0604020202020204" pitchFamily="34" charset="0"/>
              <a:buChar char="•"/>
            </a:pPr>
            <a:endParaRPr lang="en-US" sz="2800" dirty="0">
              <a:latin typeface="Bahnschrift SemiLight" panose="020B0502040204020203" pitchFamily="34" charset="0"/>
            </a:endParaRPr>
          </a:p>
          <a:p>
            <a:pPr marL="457200" indent="-457200">
              <a:buFont typeface="Arial" panose="020B0604020202020204" pitchFamily="34" charset="0"/>
              <a:buChar char="•"/>
            </a:pPr>
            <a:r>
              <a:rPr lang="en-US" sz="2800" dirty="0">
                <a:latin typeface="Bahnschrift SemiLight" panose="020B0502040204020203" pitchFamily="34" charset="0"/>
              </a:rPr>
              <a:t> As a result, the chi-square test is an ideal choice for aiding in our understanding and interpretation of the connection between our two categorical variables.</a:t>
            </a:r>
            <a:endParaRPr lang="en-IN" sz="2800" dirty="0">
              <a:latin typeface="Bahnschrift SemiLight" panose="020B0502040204020203" pitchFamily="34" charset="0"/>
            </a:endParaRPr>
          </a:p>
        </p:txBody>
      </p:sp>
      <p:sp>
        <p:nvSpPr>
          <p:cNvPr id="4" name="Rectangle 3"/>
          <p:cNvSpPr/>
          <p:nvPr/>
        </p:nvSpPr>
        <p:spPr>
          <a:xfrm>
            <a:off x="1893455" y="141008"/>
            <a:ext cx="2715038" cy="646331"/>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rPr>
              <a:t>DEFINATION</a:t>
            </a:r>
            <a:endParaRPr lang="en-US"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92511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1016" y="261081"/>
            <a:ext cx="7014933" cy="769441"/>
          </a:xfrm>
          <a:prstGeom prst="rect">
            <a:avLst/>
          </a:prstGeom>
          <a:noFill/>
        </p:spPr>
        <p:txBody>
          <a:bodyPr wrap="non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rPr>
              <a:t>WHY CHI-SQUARE IS USED ?</a:t>
            </a:r>
          </a:p>
        </p:txBody>
      </p:sp>
      <p:sp>
        <p:nvSpPr>
          <p:cNvPr id="4" name="TextBox 3"/>
          <p:cNvSpPr txBox="1"/>
          <p:nvPr/>
        </p:nvSpPr>
        <p:spPr>
          <a:xfrm>
            <a:off x="2219090" y="1225689"/>
            <a:ext cx="8321963" cy="4893647"/>
          </a:xfrm>
          <a:prstGeom prst="rect">
            <a:avLst/>
          </a:prstGeom>
          <a:noFill/>
        </p:spPr>
        <p:txBody>
          <a:bodyPr wrap="square" rtlCol="0">
            <a:spAutoFit/>
          </a:bodyPr>
          <a:lstStyle/>
          <a:p>
            <a:r>
              <a:rPr lang="en-US" sz="2400" dirty="0"/>
              <a:t>Chi-square is a statistical test that examines the differences between categorical variables from a random sample in order to determine whether the expected and observed results are well-fitting.</a:t>
            </a:r>
          </a:p>
          <a:p>
            <a:endParaRPr lang="en-US" sz="2400" dirty="0"/>
          </a:p>
          <a:p>
            <a:r>
              <a:rPr lang="en-US" sz="2400" b="1" dirty="0"/>
              <a:t>Here are some of the uses of the Chi-Squared test</a:t>
            </a:r>
            <a:r>
              <a:rPr lang="en-US" sz="2400" dirty="0"/>
              <a:t>:</a:t>
            </a:r>
          </a:p>
          <a:p>
            <a:endParaRPr lang="en-US" sz="2400" dirty="0"/>
          </a:p>
          <a:p>
            <a:r>
              <a:rPr lang="en-US" sz="2400" dirty="0"/>
              <a:t>The Chi-squared test can be used to see if your data follows a well-known theoretical probability distribution like the Normal or Poisson distribution.</a:t>
            </a:r>
          </a:p>
          <a:p>
            <a:endParaRPr lang="en-US" sz="2400" dirty="0"/>
          </a:p>
          <a:p>
            <a:endParaRPr lang="en-US" sz="2400" dirty="0"/>
          </a:p>
          <a:p>
            <a:endParaRPr lang="en-IN" sz="2400" b="1" dirty="0"/>
          </a:p>
        </p:txBody>
      </p:sp>
    </p:spTree>
    <p:extLst>
      <p:ext uri="{BB962C8B-B14F-4D97-AF65-F5344CB8AC3E}">
        <p14:creationId xmlns:p14="http://schemas.microsoft.com/office/powerpoint/2010/main" val="211433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1511" y="122535"/>
            <a:ext cx="4740400"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ASSUMPTIONS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1274618" y="1073575"/>
            <a:ext cx="11166763" cy="507831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t>The chi square assumes that the data should be randomly selected.</a:t>
            </a:r>
          </a:p>
          <a:p>
            <a:pPr marL="285750" indent="-285750">
              <a:lnSpc>
                <a:spcPct val="150000"/>
              </a:lnSpc>
              <a:buFont typeface="Arial" panose="020B0604020202020204" pitchFamily="34" charset="0"/>
              <a:buChar char="•"/>
            </a:pPr>
            <a:r>
              <a:rPr lang="en-US" sz="2400" dirty="0"/>
              <a:t>A chi-square (χ2) statistic is a measure of the </a:t>
            </a:r>
            <a:r>
              <a:rPr lang="en-US" sz="2400" b="1" dirty="0"/>
              <a:t>difference between the observed and expected frequencies</a:t>
            </a:r>
            <a:r>
              <a:rPr lang="en-US" sz="2400" dirty="0"/>
              <a:t> of the outcomes of a set of events or variables.</a:t>
            </a:r>
          </a:p>
          <a:p>
            <a:pPr marL="285750" indent="-285750">
              <a:lnSpc>
                <a:spcPct val="150000"/>
              </a:lnSpc>
              <a:buFont typeface="Arial" panose="020B0604020202020204" pitchFamily="34" charset="0"/>
              <a:buChar char="•"/>
            </a:pPr>
            <a:r>
              <a:rPr lang="en-US" sz="2400" dirty="0"/>
              <a:t>Chi-square is useful for </a:t>
            </a:r>
            <a:r>
              <a:rPr lang="en-US" sz="2400" b="1" dirty="0"/>
              <a:t>analyzing</a:t>
            </a:r>
            <a:r>
              <a:rPr lang="en-US" sz="2400" dirty="0"/>
              <a:t> such </a:t>
            </a:r>
            <a:r>
              <a:rPr lang="en-US" sz="2400" b="1" dirty="0"/>
              <a:t>differences</a:t>
            </a:r>
            <a:r>
              <a:rPr lang="en-US" sz="2400" dirty="0"/>
              <a:t> in </a:t>
            </a:r>
            <a:r>
              <a:rPr lang="en-US" sz="2400" b="1" dirty="0"/>
              <a:t>categorical variables</a:t>
            </a:r>
            <a:r>
              <a:rPr lang="en-US" sz="2400" dirty="0"/>
              <a:t>, especially those </a:t>
            </a:r>
            <a:r>
              <a:rPr lang="en-US" sz="2400" b="1" dirty="0"/>
              <a:t>nominal in nature</a:t>
            </a:r>
            <a:r>
              <a:rPr lang="en-US" sz="2400" dirty="0"/>
              <a:t>.</a:t>
            </a:r>
          </a:p>
          <a:p>
            <a:pPr marL="285750" indent="-285750">
              <a:lnSpc>
                <a:spcPct val="150000"/>
              </a:lnSpc>
              <a:buFont typeface="Arial" panose="020B0604020202020204" pitchFamily="34" charset="0"/>
              <a:buChar char="•"/>
            </a:pPr>
            <a:r>
              <a:rPr lang="en-US" sz="2400" b="1" dirty="0"/>
              <a:t>χ2 depends </a:t>
            </a:r>
            <a:r>
              <a:rPr lang="en-US" sz="2400" dirty="0"/>
              <a:t>on the size of the </a:t>
            </a:r>
            <a:r>
              <a:rPr lang="en-US" sz="2400" b="1" dirty="0"/>
              <a:t>difference between actual and observed values</a:t>
            </a:r>
            <a:r>
              <a:rPr lang="en-US" sz="2400" dirty="0"/>
              <a:t>, the </a:t>
            </a:r>
            <a:r>
              <a:rPr lang="en-US" sz="2400" b="1" dirty="0"/>
              <a:t>degrees of freedom</a:t>
            </a:r>
            <a:r>
              <a:rPr lang="en-US" sz="2400" dirty="0"/>
              <a:t>, and the </a:t>
            </a:r>
            <a:r>
              <a:rPr lang="en-US" sz="2400" b="1" dirty="0"/>
              <a:t>sample size.</a:t>
            </a:r>
          </a:p>
          <a:p>
            <a:pPr marL="342900" indent="-342900">
              <a:lnSpc>
                <a:spcPct val="150000"/>
              </a:lnSpc>
              <a:buFont typeface="Arial" panose="020B0604020202020204" pitchFamily="34" charset="0"/>
              <a:buChar char="•"/>
            </a:pPr>
            <a:r>
              <a:rPr lang="en-US" sz="2400" dirty="0"/>
              <a:t>More than 20% of the expected frequency have a liberal view of less than 5 than chi square cannot be used to tackle the problem.</a:t>
            </a:r>
            <a:endParaRPr lang="en-IN" sz="2400" dirty="0"/>
          </a:p>
        </p:txBody>
      </p:sp>
    </p:spTree>
    <p:extLst>
      <p:ext uri="{BB962C8B-B14F-4D97-AF65-F5344CB8AC3E}">
        <p14:creationId xmlns:p14="http://schemas.microsoft.com/office/powerpoint/2010/main" val="46612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600" y="113299"/>
            <a:ext cx="8910965" cy="584775"/>
          </a:xfrm>
          <a:prstGeom prst="rect">
            <a:avLst/>
          </a:prstGeom>
          <a:noFill/>
        </p:spPr>
        <p:txBody>
          <a:bodyPr wrap="none" lIns="91440" tIns="45720" rIns="91440" bIns="45720">
            <a:spAutoFit/>
          </a:bodyPr>
          <a:lstStyle/>
          <a:p>
            <a:pPr algn="ctr"/>
            <a:r>
              <a:rPr lang="en-US" sz="3200" dirty="0">
                <a:ln w="0"/>
                <a:effectLst>
                  <a:outerShdw blurRad="38100" dist="19050" dir="2700000" algn="tl" rotWithShape="0">
                    <a:schemeClr val="dk1">
                      <a:alpha val="40000"/>
                    </a:schemeClr>
                  </a:outerShdw>
                </a:effectLst>
              </a:rPr>
              <a:t>APPLICATIONS OF PEARSON’S CHI-SQUARE TEST</a:t>
            </a:r>
            <a:endParaRPr lang="en-US" sz="32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1902691" y="698074"/>
            <a:ext cx="9938328" cy="1477328"/>
          </a:xfrm>
          <a:prstGeom prst="rect">
            <a:avLst/>
          </a:prstGeom>
          <a:noFill/>
        </p:spPr>
        <p:txBody>
          <a:bodyPr wrap="square" rtlCol="0">
            <a:spAutoFit/>
          </a:bodyPr>
          <a:lstStyle/>
          <a:p>
            <a:pPr>
              <a:lnSpc>
                <a:spcPct val="150000"/>
              </a:lnSpc>
            </a:pPr>
            <a:r>
              <a:rPr lang="en-IN" sz="2400" b="1" dirty="0"/>
              <a:t>Test can be applied in</a:t>
            </a:r>
          </a:p>
          <a:p>
            <a:pPr marL="285750" indent="-285750">
              <a:lnSpc>
                <a:spcPct val="150000"/>
              </a:lnSpc>
              <a:buFont typeface="Arial" panose="020B0604020202020204" pitchFamily="34" charset="0"/>
              <a:buChar char="•"/>
            </a:pPr>
            <a:r>
              <a:rPr lang="en-IN" b="1" dirty="0"/>
              <a:t>GOODNESS OF FIT OF DISTRIBUTION </a:t>
            </a:r>
          </a:p>
          <a:p>
            <a:pPr marL="285750" indent="-285750">
              <a:lnSpc>
                <a:spcPct val="150000"/>
              </a:lnSpc>
              <a:buFont typeface="Arial" panose="020B0604020202020204" pitchFamily="34" charset="0"/>
              <a:buChar char="•"/>
            </a:pPr>
            <a:r>
              <a:rPr lang="en-IN" b="1" dirty="0"/>
              <a:t>TEST IN DEPENDENCE OF ATTRIBUTES</a:t>
            </a:r>
          </a:p>
        </p:txBody>
      </p:sp>
      <p:sp>
        <p:nvSpPr>
          <p:cNvPr id="4" name="TextBox 3"/>
          <p:cNvSpPr txBox="1"/>
          <p:nvPr/>
        </p:nvSpPr>
        <p:spPr>
          <a:xfrm>
            <a:off x="1902691" y="4738254"/>
            <a:ext cx="9855200" cy="1477328"/>
          </a:xfrm>
          <a:prstGeom prst="rect">
            <a:avLst/>
          </a:prstGeom>
          <a:noFill/>
        </p:spPr>
        <p:txBody>
          <a:bodyPr wrap="square" rtlCol="0">
            <a:spAutoFit/>
          </a:bodyPr>
          <a:lstStyle/>
          <a:p>
            <a:r>
              <a:rPr lang="en-US" dirty="0"/>
              <a:t>The Chi-Square Test of </a:t>
            </a:r>
            <a:r>
              <a:rPr lang="en-US" b="1" dirty="0">
                <a:solidFill>
                  <a:schemeClr val="accent1">
                    <a:lumMod val="75000"/>
                  </a:schemeClr>
                </a:solidFill>
              </a:rPr>
              <a:t>Independence</a:t>
            </a:r>
            <a:r>
              <a:rPr lang="en-US" dirty="0"/>
              <a:t> is a derivable ( also known as inferential ) statistical test which examines whether the two sets of variables are likely to be related with each other or not. This test is used when we have counts of values for two nominal or categorical variables and is considered as non-parametric test. A relatively large sample size and independence of </a:t>
            </a:r>
            <a:r>
              <a:rPr lang="en-US" dirty="0" err="1"/>
              <a:t>obseravations</a:t>
            </a:r>
            <a:r>
              <a:rPr lang="en-US" dirty="0"/>
              <a:t> are the required criteria for conducting this test.</a:t>
            </a:r>
            <a:endParaRPr lang="en-IN" dirty="0"/>
          </a:p>
        </p:txBody>
      </p:sp>
      <p:sp>
        <p:nvSpPr>
          <p:cNvPr id="5" name="TextBox 4"/>
          <p:cNvSpPr txBox="1"/>
          <p:nvPr/>
        </p:nvSpPr>
        <p:spPr>
          <a:xfrm>
            <a:off x="1902691" y="2760177"/>
            <a:ext cx="9162473" cy="1477328"/>
          </a:xfrm>
          <a:prstGeom prst="rect">
            <a:avLst/>
          </a:prstGeom>
          <a:noFill/>
        </p:spPr>
        <p:txBody>
          <a:bodyPr wrap="square" rtlCol="0">
            <a:spAutoFit/>
          </a:bodyPr>
          <a:lstStyle/>
          <a:p>
            <a:r>
              <a:rPr lang="en-US" dirty="0"/>
              <a:t>In statistical hypothesis testing, the Chi-Square </a:t>
            </a:r>
            <a:r>
              <a:rPr lang="en-US" b="1" dirty="0">
                <a:solidFill>
                  <a:schemeClr val="accent1">
                    <a:lumMod val="75000"/>
                  </a:schemeClr>
                </a:solidFill>
              </a:rPr>
              <a:t>Goodness-of-Fit</a:t>
            </a:r>
            <a:r>
              <a:rPr lang="en-US" dirty="0"/>
              <a:t> test determines whether a variable is likely to come from a given distribution or not. We must have a set of data values and the idea of the distribution of this data. We can use this test when we have value counts for categorical variables. This test demonstrates a way of deciding if the data values have a “ good enough” fit for our idea or if it is a representative sample data of the entire population. </a:t>
            </a:r>
            <a:endParaRPr lang="en-IN" dirty="0"/>
          </a:p>
        </p:txBody>
      </p:sp>
    </p:spTree>
    <p:extLst>
      <p:ext uri="{BB962C8B-B14F-4D97-AF65-F5344CB8AC3E}">
        <p14:creationId xmlns:p14="http://schemas.microsoft.com/office/powerpoint/2010/main" val="4184152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8845" y="94826"/>
            <a:ext cx="7327199" cy="584775"/>
          </a:xfrm>
          <a:prstGeom prst="rect">
            <a:avLst/>
          </a:prstGeom>
          <a:noFill/>
        </p:spPr>
        <p:txBody>
          <a:bodyPr wrap="none" lIns="91440" tIns="45720" rIns="91440" bIns="45720">
            <a:spAutoFit/>
          </a:bodyPr>
          <a:lstStyle/>
          <a:p>
            <a:pPr algn="ctr"/>
            <a:r>
              <a:rPr lang="en-US" sz="3200" b="1" dirty="0">
                <a:ln w="0"/>
                <a:effectLst>
                  <a:outerShdw blurRad="38100" dist="19050" dir="2700000" algn="tl" rotWithShape="0">
                    <a:schemeClr val="dk1">
                      <a:alpha val="40000"/>
                    </a:schemeClr>
                  </a:outerShdw>
                </a:effectLst>
              </a:rPr>
              <a:t>STEPS TO PERFORM CHI-SQUARE TEST</a:t>
            </a:r>
            <a:endParaRPr lang="en-US" sz="3200" b="1"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1750673" y="1283855"/>
            <a:ext cx="9929091" cy="4199611"/>
          </a:xfrm>
          <a:prstGeom prst="rect">
            <a:avLst/>
          </a:prstGeom>
          <a:noFill/>
        </p:spPr>
        <p:txBody>
          <a:bodyPr wrap="square" rtlCol="0">
            <a:spAutoFit/>
          </a:bodyPr>
          <a:lstStyle/>
          <a:p>
            <a:pPr>
              <a:lnSpc>
                <a:spcPct val="150000"/>
              </a:lnSpc>
            </a:pPr>
            <a:r>
              <a:rPr lang="en-IN" sz="2000" b="1" dirty="0"/>
              <a:t>STEP 1</a:t>
            </a:r>
            <a:r>
              <a:rPr lang="en-IN" sz="2000" dirty="0"/>
              <a:t>- </a:t>
            </a:r>
            <a:r>
              <a:rPr lang="en-US" sz="2000" dirty="0"/>
              <a:t>Create a table of the observed and expected frequencies. </a:t>
            </a:r>
          </a:p>
          <a:p>
            <a:pPr>
              <a:lnSpc>
                <a:spcPct val="150000"/>
              </a:lnSpc>
            </a:pPr>
            <a:r>
              <a:rPr lang="en-US" sz="2000" b="1" dirty="0"/>
              <a:t>STEP 2-</a:t>
            </a:r>
            <a:r>
              <a:rPr lang="en-US" sz="2000" dirty="0"/>
              <a:t> Calculate the chi-square value from your observed and expected frequencies using the chi-square formula.</a:t>
            </a:r>
          </a:p>
          <a:p>
            <a:pPr>
              <a:lnSpc>
                <a:spcPct val="150000"/>
              </a:lnSpc>
            </a:pPr>
            <a:r>
              <a:rPr lang="en-US" sz="2000" dirty="0"/>
              <a:t>(</a:t>
            </a:r>
            <a:r>
              <a:rPr lang="en-US" sz="2000" b="1" dirty="0">
                <a:solidFill>
                  <a:srgbClr val="FF0000"/>
                </a:solidFill>
              </a:rPr>
              <a:t>OBSERVED VALUE-EXPECTED VALUE)²/EXPECTED VALUE</a:t>
            </a:r>
          </a:p>
          <a:p>
            <a:pPr>
              <a:lnSpc>
                <a:spcPct val="150000"/>
              </a:lnSpc>
            </a:pPr>
            <a:r>
              <a:rPr lang="en-US" sz="2000" b="1" dirty="0"/>
              <a:t>STEP 3 </a:t>
            </a:r>
            <a:r>
              <a:rPr lang="en-US" sz="2000" dirty="0"/>
              <a:t>- Find the critical chi-square value in a chi-square critical value table .</a:t>
            </a:r>
          </a:p>
          <a:p>
            <a:pPr>
              <a:lnSpc>
                <a:spcPct val="150000"/>
              </a:lnSpc>
            </a:pPr>
            <a:r>
              <a:rPr lang="en-US" sz="2000" b="1" dirty="0"/>
              <a:t>STEP 4 </a:t>
            </a:r>
            <a:r>
              <a:rPr lang="en-US" sz="2000" dirty="0"/>
              <a:t>- Compare the chi-square value to the critical value to determine which is larger.</a:t>
            </a:r>
          </a:p>
          <a:p>
            <a:pPr>
              <a:lnSpc>
                <a:spcPct val="150000"/>
              </a:lnSpc>
            </a:pPr>
            <a:r>
              <a:rPr lang="en-US" sz="2000" b="1" dirty="0"/>
              <a:t>STEP 5 </a:t>
            </a:r>
            <a:r>
              <a:rPr lang="en-US" sz="2000" dirty="0"/>
              <a:t>- Decide whether to reject the null hypothesis. You should reject the null hypothesis if the chi-square value is greater than the critical value. If you reject the null hypothesis, you can conclude that your data are significantly different from what you expected.</a:t>
            </a:r>
          </a:p>
        </p:txBody>
      </p:sp>
    </p:spTree>
    <p:extLst>
      <p:ext uri="{BB962C8B-B14F-4D97-AF65-F5344CB8AC3E}">
        <p14:creationId xmlns:p14="http://schemas.microsoft.com/office/powerpoint/2010/main" val="162327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6364" y="280865"/>
            <a:ext cx="7620000" cy="584775"/>
          </a:xfrm>
          <a:prstGeom prst="rect">
            <a:avLst/>
          </a:prstGeom>
          <a:noFill/>
        </p:spPr>
        <p:txBody>
          <a:bodyPr wrap="square" rtlCol="0">
            <a:spAutoFit/>
          </a:bodyPr>
          <a:lstStyle/>
          <a:p>
            <a:r>
              <a:rPr lang="en-IN" sz="3200" b="1" dirty="0"/>
              <a:t>CALCULATION FORMULA</a:t>
            </a:r>
          </a:p>
        </p:txBody>
      </p:sp>
      <p:sp>
        <p:nvSpPr>
          <p:cNvPr id="4" name="TextBox 3"/>
          <p:cNvSpPr txBox="1"/>
          <p:nvPr/>
        </p:nvSpPr>
        <p:spPr>
          <a:xfrm>
            <a:off x="1450109" y="1209963"/>
            <a:ext cx="9060872" cy="4479637"/>
          </a:xfrm>
          <a:prstGeom prst="rect">
            <a:avLst/>
          </a:prstGeom>
          <a:noFill/>
        </p:spPr>
        <p:txBody>
          <a:bodyPr wrap="square" rtlCol="0">
            <a:spAutoFit/>
          </a:bodyPr>
          <a:lstStyle/>
          <a:p>
            <a:endParaRPr lang="en-IN" dirty="0"/>
          </a:p>
        </p:txBody>
      </p:sp>
      <p:sp>
        <p:nvSpPr>
          <p:cNvPr id="9" name="TextBox 8"/>
          <p:cNvSpPr txBox="1"/>
          <p:nvPr/>
        </p:nvSpPr>
        <p:spPr>
          <a:xfrm>
            <a:off x="2888793" y="3679404"/>
            <a:ext cx="6606496" cy="369332"/>
          </a:xfrm>
          <a:prstGeom prst="rect">
            <a:avLst/>
          </a:prstGeom>
          <a:noFill/>
        </p:spPr>
        <p:txBody>
          <a:bodyPr wrap="square" rtlCol="0">
            <a:spAutoFit/>
          </a:bodyPr>
          <a:lstStyle/>
          <a:p>
            <a:endParaRPr lang="en-IN" dirty="0"/>
          </a:p>
        </p:txBody>
      </p:sp>
      <p:sp>
        <p:nvSpPr>
          <p:cNvPr id="10" name="Rectangle 3"/>
          <p:cNvSpPr>
            <a:spLocks noChangeArrowheads="1"/>
          </p:cNvSpPr>
          <p:nvPr/>
        </p:nvSpPr>
        <p:spPr bwMode="auto">
          <a:xfrm>
            <a:off x="1770103" y="2638492"/>
            <a:ext cx="8889475"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Inter"/>
              </a:rPr>
              <a:t>Both of Pearson’s chi-square tests use the same formula to calculate the </a:t>
            </a:r>
            <a:r>
              <a:rPr kumimoji="0" lang="en-US" altLang="en-US" sz="2000" b="1" i="0" u="none" strike="noStrike" cap="none" normalizeH="0" baseline="0" dirty="0">
                <a:ln>
                  <a:noFill/>
                </a:ln>
                <a:effectLst/>
                <a:latin typeface="Inter"/>
                <a:hlinkClick r:id="rId2"/>
              </a:rPr>
              <a:t>test statistic</a:t>
            </a:r>
            <a:r>
              <a:rPr kumimoji="0" lang="en-US" altLang="en-US" sz="2000" b="1" i="0" u="none" strike="noStrike" cap="none" normalizeH="0" baseline="0" dirty="0">
                <a:ln>
                  <a:noFill/>
                </a:ln>
                <a:effectLst/>
                <a:latin typeface="Inter"/>
              </a:rPr>
              <a:t>, chi-square (Χ</a:t>
            </a:r>
            <a:r>
              <a:rPr kumimoji="0" lang="en-US" altLang="en-US" sz="1200" b="1" i="0" u="none" strike="noStrike" cap="none" normalizeH="0" baseline="30000" dirty="0">
                <a:ln>
                  <a:noFill/>
                </a:ln>
                <a:effectLst/>
                <a:latin typeface="Inter"/>
              </a:rPr>
              <a:t>2</a:t>
            </a:r>
            <a:r>
              <a:rPr kumimoji="0" lang="en-US" altLang="en-US" sz="2000" b="1" i="0" u="none" strike="noStrike" cap="none" normalizeH="0" baseline="0" dirty="0">
                <a:ln>
                  <a:noFill/>
                </a:ln>
                <a:effectLst/>
                <a:latin typeface="Inter"/>
              </a:rPr>
              <a:t>):</a:t>
            </a:r>
            <a:endParaRPr kumimoji="0" lang="en-US" altLang="en-US" sz="1100" b="1"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Inter"/>
              </a:rPr>
              <a:t>    </a:t>
            </a:r>
            <a:endParaRPr kumimoji="0" lang="en-US" altLang="en-US" sz="1100" b="1"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Inter"/>
              </a:rPr>
              <a:t>Where:</a:t>
            </a:r>
            <a:endParaRPr kumimoji="0" lang="en-US" altLang="en-US" sz="1100" b="1"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1" i="0" u="none" strike="noStrike" cap="none" normalizeH="0" baseline="0" dirty="0">
                <a:ln>
                  <a:noFill/>
                </a:ln>
                <a:effectLst/>
                <a:latin typeface="Inter"/>
              </a:rPr>
              <a:t>Χ</a:t>
            </a:r>
            <a:r>
              <a:rPr kumimoji="0" lang="en-US" altLang="en-US" sz="1200" b="1" i="0" u="none" strike="noStrike" cap="none" normalizeH="0" baseline="30000" dirty="0">
                <a:ln>
                  <a:noFill/>
                </a:ln>
                <a:effectLst/>
                <a:latin typeface="Inter"/>
              </a:rPr>
              <a:t>2</a:t>
            </a:r>
            <a:r>
              <a:rPr kumimoji="0" lang="en-US" altLang="en-US" sz="2000" b="1" i="0" u="none" strike="noStrike" cap="none" normalizeH="0" baseline="0" dirty="0">
                <a:ln>
                  <a:noFill/>
                </a:ln>
                <a:effectLst/>
                <a:latin typeface="Inter"/>
              </a:rPr>
              <a:t> is the chi-square test statistic</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1" i="0" u="none" strike="noStrike" cap="none" normalizeH="0" baseline="0" dirty="0">
                <a:ln>
                  <a:noFill/>
                </a:ln>
                <a:effectLst/>
                <a:latin typeface="Inter"/>
              </a:rPr>
              <a:t>Σ is the summation operator (it means “take the sum of”)</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1" i="1" u="none" strike="noStrike" cap="none" normalizeH="0" baseline="0" dirty="0">
                <a:ln>
                  <a:noFill/>
                </a:ln>
                <a:effectLst/>
                <a:latin typeface="Inter"/>
              </a:rPr>
              <a:t>O</a:t>
            </a:r>
            <a:r>
              <a:rPr kumimoji="0" lang="en-US" altLang="en-US" sz="2000" b="1" i="0" u="none" strike="noStrike" cap="none" normalizeH="0" baseline="0" dirty="0">
                <a:ln>
                  <a:noFill/>
                </a:ln>
                <a:effectLst/>
                <a:latin typeface="Inter"/>
              </a:rPr>
              <a:t> is the observed frequency</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b="1" dirty="0">
                <a:latin typeface="Inter"/>
              </a:rPr>
              <a:t>E is the expected </a:t>
            </a:r>
            <a:r>
              <a:rPr lang="en-IN" altLang="en-US" sz="2000" b="1" dirty="0">
                <a:latin typeface="Inter"/>
              </a:rPr>
              <a:t>frequency </a:t>
            </a:r>
            <a:endParaRPr kumimoji="0" lang="en-US" altLang="en-US" sz="2000" b="1" i="0" u="none" strike="noStrike" cap="none" normalizeH="0" baseline="0" dirty="0">
              <a:ln>
                <a:noFill/>
              </a:ln>
              <a:effectLst/>
              <a:latin typeface="Inter"/>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1" i="1" u="none" strike="noStrike" cap="none" normalizeH="0" baseline="0" dirty="0">
                <a:ln>
                  <a:noFill/>
                </a:ln>
                <a:effectLst/>
                <a:latin typeface="Inter"/>
              </a:rPr>
              <a:t>O-E</a:t>
            </a:r>
            <a:r>
              <a:rPr kumimoji="0" lang="en-US" altLang="en-US" sz="2000" b="1" i="0" u="none" strike="noStrike" cap="none" normalizeH="0" baseline="0" dirty="0">
                <a:ln>
                  <a:noFill/>
                </a:ln>
                <a:effectLst/>
                <a:latin typeface="Inter"/>
              </a:rPr>
              <a:t> is </a:t>
            </a:r>
            <a:r>
              <a:rPr lang="en-US" altLang="en-US" sz="2000" b="1" dirty="0">
                <a:latin typeface="Inter"/>
              </a:rPr>
              <a:t>D</a:t>
            </a:r>
            <a:r>
              <a:rPr kumimoji="0" lang="en-US" altLang="en-US" sz="2000" b="1" i="0" u="none" strike="noStrike" cap="none" normalizeH="0" baseline="0" dirty="0">
                <a:ln>
                  <a:noFill/>
                </a:ln>
                <a:effectLst/>
                <a:latin typeface="Inter"/>
              </a:rPr>
              <a:t>ifference between the observations and the expectations (</a:t>
            </a:r>
            <a:r>
              <a:rPr kumimoji="0" lang="en-US" altLang="en-US" sz="2000" b="1" i="1" u="none" strike="noStrike" cap="none" normalizeH="0" baseline="0" dirty="0">
                <a:ln>
                  <a:noFill/>
                </a:ln>
                <a:effectLst/>
                <a:latin typeface="Inter"/>
              </a:rPr>
              <a:t>O</a:t>
            </a:r>
            <a:r>
              <a:rPr kumimoji="0" lang="en-US" altLang="en-US" sz="2000" b="1" i="0" u="none" strike="noStrike" cap="none" normalizeH="0" baseline="0" dirty="0">
                <a:ln>
                  <a:noFill/>
                </a:ln>
                <a:effectLst/>
                <a:latin typeface="Inter"/>
              </a:rPr>
              <a:t> − </a:t>
            </a:r>
            <a:r>
              <a:rPr kumimoji="0" lang="en-US" altLang="en-US" sz="2000" b="1" i="1" u="none" strike="noStrike" cap="none" normalizeH="0" baseline="0" dirty="0">
                <a:ln>
                  <a:noFill/>
                </a:ln>
                <a:effectLst/>
                <a:latin typeface="Inter"/>
              </a:rPr>
              <a:t>E </a:t>
            </a:r>
            <a:r>
              <a:rPr kumimoji="0" lang="en-US" altLang="en-US" sz="2000" b="1" i="0" u="none" strike="noStrike" cap="none" normalizeH="0" baseline="0" dirty="0">
                <a:ln>
                  <a:noFill/>
                </a:ln>
                <a:effectLst/>
                <a:latin typeface="Inter"/>
              </a:rPr>
              <a:t>in the equation), the bigger the chi-square will be. To decide whether the difference is big enough to be </a:t>
            </a:r>
            <a:r>
              <a:rPr kumimoji="0" lang="en-US" altLang="en-US" sz="2000" b="1" i="0" u="none" strike="noStrike" cap="none" normalizeH="0" baseline="0" dirty="0">
                <a:ln>
                  <a:noFill/>
                </a:ln>
                <a:effectLst/>
                <a:latin typeface="Inter"/>
                <a:hlinkClick r:id="rId3"/>
              </a:rPr>
              <a:t>statistically significant</a:t>
            </a:r>
            <a:r>
              <a:rPr kumimoji="0" lang="en-US" altLang="en-US" sz="2000" b="1" i="0" u="none" strike="noStrike" cap="none" normalizeH="0" baseline="0" dirty="0">
                <a:ln>
                  <a:noFill/>
                </a:ln>
                <a:effectLst/>
                <a:latin typeface="Inter"/>
              </a:rPr>
              <a:t>, you compare the chi-square value to a critical value.</a:t>
            </a:r>
            <a:endParaRPr kumimoji="0" lang="en-US" altLang="en-US" sz="4000" b="1" i="0" u="none" strike="noStrike" cap="none" normalizeH="0" baseline="0" dirty="0">
              <a:ln>
                <a:noFill/>
              </a:ln>
              <a:effectLst/>
              <a:latin typeface="Inter"/>
            </a:endParaRPr>
          </a:p>
        </p:txBody>
      </p:sp>
      <p:pic>
        <p:nvPicPr>
          <p:cNvPr id="11" name="Picture 4" descr="\begin{equation*} X^2=\sum{\frac{(O-E)^2}{E}} \end{equ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8902" y="1131821"/>
            <a:ext cx="2678545" cy="1402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143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228</TotalTime>
  <Words>1073</Words>
  <Application>Microsoft Office PowerPoint</Application>
  <PresentationFormat>Widescreen</PresentationFormat>
  <Paragraphs>192</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Black</vt:lpstr>
      <vt:lpstr>Bahnschrift Condensed</vt:lpstr>
      <vt:lpstr>Bahnschrift SemiBold</vt:lpstr>
      <vt:lpstr>Bahnschrift SemiLight</vt:lpstr>
      <vt:lpstr>Corbel</vt:lpstr>
      <vt:lpstr>Inter</vt:lpstr>
      <vt:lpstr>Wingdings</vt:lpstr>
      <vt:lpstr>Parallax</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DEBASHIS PANDA</dc:creator>
  <cp:lastModifiedBy>OWNER</cp:lastModifiedBy>
  <cp:revision>26</cp:revision>
  <dcterms:created xsi:type="dcterms:W3CDTF">2024-04-11T12:41:28Z</dcterms:created>
  <dcterms:modified xsi:type="dcterms:W3CDTF">2025-01-20T16:33:45Z</dcterms:modified>
</cp:coreProperties>
</file>